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83"/>
  </p:notesMasterIdLst>
  <p:handoutMasterIdLst>
    <p:handoutMasterId r:id="rId84"/>
  </p:handoutMasterIdLst>
  <p:sldIdLst>
    <p:sldId id="256" r:id="rId5"/>
    <p:sldId id="485" r:id="rId6"/>
    <p:sldId id="486" r:id="rId7"/>
    <p:sldId id="487" r:id="rId8"/>
    <p:sldId id="638" r:id="rId9"/>
    <p:sldId id="716" r:id="rId10"/>
    <p:sldId id="717" r:id="rId11"/>
    <p:sldId id="718" r:id="rId12"/>
    <p:sldId id="719" r:id="rId13"/>
    <p:sldId id="720" r:id="rId14"/>
    <p:sldId id="721" r:id="rId15"/>
    <p:sldId id="722" r:id="rId16"/>
    <p:sldId id="723" r:id="rId17"/>
    <p:sldId id="724" r:id="rId18"/>
    <p:sldId id="725" r:id="rId19"/>
    <p:sldId id="726" r:id="rId20"/>
    <p:sldId id="772" r:id="rId21"/>
    <p:sldId id="771" r:id="rId22"/>
    <p:sldId id="773" r:id="rId23"/>
    <p:sldId id="774" r:id="rId24"/>
    <p:sldId id="775" r:id="rId25"/>
    <p:sldId id="776" r:id="rId26"/>
    <p:sldId id="779" r:id="rId27"/>
    <p:sldId id="780" r:id="rId28"/>
    <p:sldId id="781" r:id="rId29"/>
    <p:sldId id="782" r:id="rId30"/>
    <p:sldId id="783" r:id="rId31"/>
    <p:sldId id="784" r:id="rId32"/>
    <p:sldId id="785" r:id="rId33"/>
    <p:sldId id="786" r:id="rId34"/>
    <p:sldId id="787" r:id="rId35"/>
    <p:sldId id="788" r:id="rId36"/>
    <p:sldId id="789" r:id="rId37"/>
    <p:sldId id="790" r:id="rId38"/>
    <p:sldId id="777" r:id="rId39"/>
    <p:sldId id="791" r:id="rId40"/>
    <p:sldId id="778" r:id="rId41"/>
    <p:sldId id="727" r:id="rId42"/>
    <p:sldId id="728" r:id="rId43"/>
    <p:sldId id="729" r:id="rId44"/>
    <p:sldId id="730" r:id="rId45"/>
    <p:sldId id="731" r:id="rId46"/>
    <p:sldId id="732" r:id="rId47"/>
    <p:sldId id="733" r:id="rId48"/>
    <p:sldId id="734" r:id="rId49"/>
    <p:sldId id="735" r:id="rId50"/>
    <p:sldId id="736" r:id="rId51"/>
    <p:sldId id="737" r:id="rId52"/>
    <p:sldId id="738" r:id="rId53"/>
    <p:sldId id="739" r:id="rId54"/>
    <p:sldId id="740" r:id="rId55"/>
    <p:sldId id="741" r:id="rId56"/>
    <p:sldId id="742" r:id="rId57"/>
    <p:sldId id="743" r:id="rId58"/>
    <p:sldId id="744" r:id="rId59"/>
    <p:sldId id="745" r:id="rId60"/>
    <p:sldId id="746" r:id="rId61"/>
    <p:sldId id="747" r:id="rId62"/>
    <p:sldId id="748" r:id="rId63"/>
    <p:sldId id="749" r:id="rId64"/>
    <p:sldId id="750" r:id="rId65"/>
    <p:sldId id="751" r:id="rId66"/>
    <p:sldId id="752" r:id="rId67"/>
    <p:sldId id="753" r:id="rId68"/>
    <p:sldId id="754" r:id="rId69"/>
    <p:sldId id="755" r:id="rId70"/>
    <p:sldId id="756" r:id="rId71"/>
    <p:sldId id="757" r:id="rId72"/>
    <p:sldId id="758" r:id="rId73"/>
    <p:sldId id="759" r:id="rId74"/>
    <p:sldId id="760" r:id="rId75"/>
    <p:sldId id="761" r:id="rId76"/>
    <p:sldId id="792" r:id="rId77"/>
    <p:sldId id="793" r:id="rId78"/>
    <p:sldId id="794" r:id="rId79"/>
    <p:sldId id="770" r:id="rId80"/>
    <p:sldId id="795" r:id="rId81"/>
    <p:sldId id="796" r:id="rId82"/>
  </p:sldIdLst>
  <p:sldSz cx="9144000" cy="6858000" type="screen4x3"/>
  <p:notesSz cx="9928225" cy="6797675"/>
  <p:custDataLst>
    <p:tags r:id="rId8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Rafferty" initials="SR" lastIdx="1" clrIdx="0">
    <p:extLst>
      <p:ext uri="{19B8F6BF-5375-455C-9EA6-DF929625EA0E}">
        <p15:presenceInfo xmlns:p15="http://schemas.microsoft.com/office/powerpoint/2012/main" userId="a04426156b3b4a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6" autoAdjust="0"/>
    <p:restoredTop sz="94646" autoAdjust="0"/>
  </p:normalViewPr>
  <p:slideViewPr>
    <p:cSldViewPr>
      <p:cViewPr varScale="1">
        <p:scale>
          <a:sx n="79" d="100"/>
          <a:sy n="79" d="100"/>
        </p:scale>
        <p:origin x="1302" y="78"/>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05/08/2018</a:t>
            </a:fld>
            <a:endParaRPr lang="en-GB" dirty="0"/>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dirty="0"/>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8/5/2018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56456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10</a:t>
            </a:fld>
            <a:endParaRPr lang="en-GB" dirty="0"/>
          </a:p>
        </p:txBody>
      </p:sp>
    </p:spTree>
    <p:extLst>
      <p:ext uri="{BB962C8B-B14F-4D97-AF65-F5344CB8AC3E}">
        <p14:creationId xmlns:p14="http://schemas.microsoft.com/office/powerpoint/2010/main" val="2824702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11</a:t>
            </a:fld>
            <a:endParaRPr lang="en-GB" dirty="0"/>
          </a:p>
        </p:txBody>
      </p:sp>
    </p:spTree>
    <p:extLst>
      <p:ext uri="{BB962C8B-B14F-4D97-AF65-F5344CB8AC3E}">
        <p14:creationId xmlns:p14="http://schemas.microsoft.com/office/powerpoint/2010/main" val="4088446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12</a:t>
            </a:fld>
            <a:endParaRPr lang="en-GB" dirty="0"/>
          </a:p>
        </p:txBody>
      </p:sp>
    </p:spTree>
    <p:extLst>
      <p:ext uri="{BB962C8B-B14F-4D97-AF65-F5344CB8AC3E}">
        <p14:creationId xmlns:p14="http://schemas.microsoft.com/office/powerpoint/2010/main" val="1420943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13</a:t>
            </a:fld>
            <a:endParaRPr lang="en-GB" dirty="0"/>
          </a:p>
        </p:txBody>
      </p:sp>
    </p:spTree>
    <p:extLst>
      <p:ext uri="{BB962C8B-B14F-4D97-AF65-F5344CB8AC3E}">
        <p14:creationId xmlns:p14="http://schemas.microsoft.com/office/powerpoint/2010/main" val="238449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14</a:t>
            </a:fld>
            <a:endParaRPr lang="en-GB" dirty="0"/>
          </a:p>
        </p:txBody>
      </p:sp>
    </p:spTree>
    <p:extLst>
      <p:ext uri="{BB962C8B-B14F-4D97-AF65-F5344CB8AC3E}">
        <p14:creationId xmlns:p14="http://schemas.microsoft.com/office/powerpoint/2010/main" val="284795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15</a:t>
            </a:fld>
            <a:endParaRPr lang="en-GB" dirty="0"/>
          </a:p>
        </p:txBody>
      </p:sp>
    </p:spTree>
    <p:extLst>
      <p:ext uri="{BB962C8B-B14F-4D97-AF65-F5344CB8AC3E}">
        <p14:creationId xmlns:p14="http://schemas.microsoft.com/office/powerpoint/2010/main" val="4035411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4176360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2564819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3187443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1610620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164423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769035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2595149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1559014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2208968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24</a:t>
            </a:fld>
            <a:endParaRPr lang="en-GB" dirty="0"/>
          </a:p>
        </p:txBody>
      </p:sp>
    </p:spTree>
    <p:extLst>
      <p:ext uri="{BB962C8B-B14F-4D97-AF65-F5344CB8AC3E}">
        <p14:creationId xmlns:p14="http://schemas.microsoft.com/office/powerpoint/2010/main" val="1509034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25</a:t>
            </a:fld>
            <a:endParaRPr lang="en-GB" dirty="0"/>
          </a:p>
        </p:txBody>
      </p:sp>
    </p:spTree>
    <p:extLst>
      <p:ext uri="{BB962C8B-B14F-4D97-AF65-F5344CB8AC3E}">
        <p14:creationId xmlns:p14="http://schemas.microsoft.com/office/powerpoint/2010/main" val="4090327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26</a:t>
            </a:fld>
            <a:endParaRPr lang="en-GB" dirty="0"/>
          </a:p>
        </p:txBody>
      </p:sp>
    </p:spTree>
    <p:extLst>
      <p:ext uri="{BB962C8B-B14F-4D97-AF65-F5344CB8AC3E}">
        <p14:creationId xmlns:p14="http://schemas.microsoft.com/office/powerpoint/2010/main" val="931763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27</a:t>
            </a:fld>
            <a:endParaRPr lang="en-GB" dirty="0"/>
          </a:p>
        </p:txBody>
      </p:sp>
    </p:spTree>
    <p:extLst>
      <p:ext uri="{BB962C8B-B14F-4D97-AF65-F5344CB8AC3E}">
        <p14:creationId xmlns:p14="http://schemas.microsoft.com/office/powerpoint/2010/main" val="3169638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28</a:t>
            </a:fld>
            <a:endParaRPr lang="en-GB" dirty="0"/>
          </a:p>
        </p:txBody>
      </p:sp>
    </p:spTree>
    <p:extLst>
      <p:ext uri="{BB962C8B-B14F-4D97-AF65-F5344CB8AC3E}">
        <p14:creationId xmlns:p14="http://schemas.microsoft.com/office/powerpoint/2010/main" val="3182360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29</a:t>
            </a:fld>
            <a:endParaRPr lang="en-GB" dirty="0"/>
          </a:p>
        </p:txBody>
      </p:sp>
    </p:spTree>
    <p:extLst>
      <p:ext uri="{BB962C8B-B14F-4D97-AF65-F5344CB8AC3E}">
        <p14:creationId xmlns:p14="http://schemas.microsoft.com/office/powerpoint/2010/main" val="2803117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193204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30</a:t>
            </a:fld>
            <a:endParaRPr lang="en-GB" dirty="0"/>
          </a:p>
        </p:txBody>
      </p:sp>
    </p:spTree>
    <p:extLst>
      <p:ext uri="{BB962C8B-B14F-4D97-AF65-F5344CB8AC3E}">
        <p14:creationId xmlns:p14="http://schemas.microsoft.com/office/powerpoint/2010/main" val="663310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31</a:t>
            </a:fld>
            <a:endParaRPr lang="en-GB" dirty="0"/>
          </a:p>
        </p:txBody>
      </p:sp>
    </p:spTree>
    <p:extLst>
      <p:ext uri="{BB962C8B-B14F-4D97-AF65-F5344CB8AC3E}">
        <p14:creationId xmlns:p14="http://schemas.microsoft.com/office/powerpoint/2010/main" val="533587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32</a:t>
            </a:fld>
            <a:endParaRPr lang="en-GB" dirty="0"/>
          </a:p>
        </p:txBody>
      </p:sp>
    </p:spTree>
    <p:extLst>
      <p:ext uri="{BB962C8B-B14F-4D97-AF65-F5344CB8AC3E}">
        <p14:creationId xmlns:p14="http://schemas.microsoft.com/office/powerpoint/2010/main" val="4286254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33</a:t>
            </a:fld>
            <a:endParaRPr lang="en-GB" dirty="0"/>
          </a:p>
        </p:txBody>
      </p:sp>
    </p:spTree>
    <p:extLst>
      <p:ext uri="{BB962C8B-B14F-4D97-AF65-F5344CB8AC3E}">
        <p14:creationId xmlns:p14="http://schemas.microsoft.com/office/powerpoint/2010/main" val="1138501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34</a:t>
            </a:fld>
            <a:endParaRPr lang="en-GB" dirty="0"/>
          </a:p>
        </p:txBody>
      </p:sp>
    </p:spTree>
    <p:extLst>
      <p:ext uri="{BB962C8B-B14F-4D97-AF65-F5344CB8AC3E}">
        <p14:creationId xmlns:p14="http://schemas.microsoft.com/office/powerpoint/2010/main" val="431695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3641213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1068446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3210675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3803517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415098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2014226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2769341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3687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103633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2508204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898008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2931754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4238920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3225853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1427645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260055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641654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35142612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13175903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2023932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1318508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42513147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39310463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39081004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3700084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4779958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120087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6</a:t>
            </a:fld>
            <a:endParaRPr lang="en-GB" dirty="0"/>
          </a:p>
        </p:txBody>
      </p:sp>
    </p:spTree>
    <p:extLst>
      <p:ext uri="{BB962C8B-B14F-4D97-AF65-F5344CB8AC3E}">
        <p14:creationId xmlns:p14="http://schemas.microsoft.com/office/powerpoint/2010/main" val="34779888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35116171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1308309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20968284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33396466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1718657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13430045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3907688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31985407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26972150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22502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7</a:t>
            </a:fld>
            <a:endParaRPr lang="en-GB" dirty="0"/>
          </a:p>
        </p:txBody>
      </p:sp>
    </p:spTree>
    <p:extLst>
      <p:ext uri="{BB962C8B-B14F-4D97-AF65-F5344CB8AC3E}">
        <p14:creationId xmlns:p14="http://schemas.microsoft.com/office/powerpoint/2010/main" val="6208786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8920689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42528815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3812811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8063636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19983526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32190338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3909742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37611629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2874629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8</a:t>
            </a:fld>
            <a:endParaRPr lang="en-GB" dirty="0"/>
          </a:p>
        </p:txBody>
      </p:sp>
    </p:spTree>
    <p:extLst>
      <p:ext uri="{BB962C8B-B14F-4D97-AF65-F5344CB8AC3E}">
        <p14:creationId xmlns:p14="http://schemas.microsoft.com/office/powerpoint/2010/main" val="4124316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9</a:t>
            </a:fld>
            <a:endParaRPr lang="en-GB" dirty="0"/>
          </a:p>
        </p:txBody>
      </p:sp>
    </p:spTree>
    <p:extLst>
      <p:ext uri="{BB962C8B-B14F-4D97-AF65-F5344CB8AC3E}">
        <p14:creationId xmlns:p14="http://schemas.microsoft.com/office/powerpoint/2010/main" val="2134846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76.xml"/><Relationship Id="rId3" Type="http://schemas.openxmlformats.org/officeDocument/2006/relationships/slide" Target="../slides/slide4.xml"/><Relationship Id="rId7" Type="http://schemas.openxmlformats.org/officeDocument/2006/relationships/slide" Target="../slides/slide54.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42.xml"/><Relationship Id="rId5" Type="http://schemas.openxmlformats.org/officeDocument/2006/relationships/slide" Target="../slides/slide3.xml"/><Relationship Id="rId4" Type="http://schemas.openxmlformats.org/officeDocument/2006/relationships/slide" Target="../slides/slide16.xml"/><Relationship Id="rId9" Type="http://schemas.openxmlformats.org/officeDocument/2006/relationships/slide" Target="../slides/slide73.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google.co.uk/url?sa=i&amp;rct=j&amp;q=ocr+nationals+in+ict+level+02+logo&amp;source=images&amp;cd=&amp;docid=V5m_yCYP-aE2_M&amp;tbnid=DTQOd6LrYrDCGM:&amp;ved=0CAUQjRw&amp;url=http://decv.co.uk/courses/test/&amp;ei=zegkUtL5EcaR0AX1yoCoCA&amp;bvm=bv.51495398,d.d2k&amp;psig=AFQjCNE5H51wUL1lgYhDZQ2VHp_BrKAYtA&amp;ust=1378236999184474" TargetMode="External"/><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latin typeface="Calibri" pitchFamily="34" charset="0"/>
                <a:cs typeface="Calibr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70266" y="72008"/>
            <a:ext cx="8859452" cy="548680"/>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sp>
        <p:nvSpPr>
          <p:cNvPr id="4" name="Round Same Side Corner Rectangle 3">
            <a:hlinkClick r:id="rId2" action="ppaction://hlinksldjump"/>
          </p:cNvPr>
          <p:cNvSpPr/>
          <p:nvPr/>
        </p:nvSpPr>
        <p:spPr>
          <a:xfrm>
            <a:off x="2413140"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5.1</a:t>
            </a:r>
            <a:endParaRPr lang="en-GB" sz="1400" b="1" dirty="0">
              <a:latin typeface="Arial" panose="020B0604020202020204" pitchFamily="34" charset="0"/>
              <a:cs typeface="Arial" panose="020B0604020202020204" pitchFamily="34" charset="0"/>
            </a:endParaRPr>
          </a:p>
        </p:txBody>
      </p:sp>
      <p:sp>
        <p:nvSpPr>
          <p:cNvPr id="5" name="Round Same Side Corner Rectangle 4">
            <a:hlinkClick r:id="rId3" action="ppaction://hlinksldjump"/>
          </p:cNvPr>
          <p:cNvSpPr/>
          <p:nvPr/>
        </p:nvSpPr>
        <p:spPr>
          <a:xfrm>
            <a:off x="202158" y="620688"/>
            <a:ext cx="1201490"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Scenario</a:t>
            </a:r>
            <a:endParaRPr lang="en-GB" b="1" dirty="0">
              <a:latin typeface="Arial" panose="020B0604020202020204" pitchFamily="34" charset="0"/>
              <a:cs typeface="Arial" panose="020B0604020202020204" pitchFamily="34" charset="0"/>
            </a:endParaRPr>
          </a:p>
        </p:txBody>
      </p:sp>
      <p:sp>
        <p:nvSpPr>
          <p:cNvPr id="7" name="Round Same Side Corner Rectangle 6">
            <a:hlinkClick r:id="rId4" action="ppaction://hlinksldjump"/>
          </p:cNvPr>
          <p:cNvSpPr/>
          <p:nvPr/>
        </p:nvSpPr>
        <p:spPr>
          <a:xfrm>
            <a:off x="3019868"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5.2</a:t>
            </a:r>
            <a:endParaRPr lang="en-GB" sz="1400" b="1" dirty="0">
              <a:latin typeface="Arial" panose="020B0604020202020204" pitchFamily="34" charset="0"/>
              <a:cs typeface="Arial" panose="020B0604020202020204" pitchFamily="34" charset="0"/>
            </a:endParaRPr>
          </a:p>
        </p:txBody>
      </p:sp>
      <p:sp>
        <p:nvSpPr>
          <p:cNvPr id="8" name="Round Same Side Corner Rectangle 7">
            <a:hlinkClick r:id="rId5" action="ppaction://hlinksldjump"/>
          </p:cNvPr>
          <p:cNvSpPr/>
          <p:nvPr/>
        </p:nvSpPr>
        <p:spPr>
          <a:xfrm>
            <a:off x="1470360" y="620688"/>
            <a:ext cx="8760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Glossary</a:t>
            </a:r>
            <a:endParaRPr lang="en-GB" sz="2000" b="1" dirty="0">
              <a:latin typeface="Arial" panose="020B0604020202020204" pitchFamily="34" charset="0"/>
              <a:cs typeface="Arial" panose="020B0604020202020204" pitchFamily="34" charset="0"/>
            </a:endParaRPr>
          </a:p>
        </p:txBody>
      </p:sp>
      <p:sp>
        <p:nvSpPr>
          <p:cNvPr id="11" name="Round Same Side Corner Rectangle 10">
            <a:hlinkClick r:id="rId6" action="ppaction://hlinksldjump"/>
          </p:cNvPr>
          <p:cNvSpPr/>
          <p:nvPr/>
        </p:nvSpPr>
        <p:spPr>
          <a:xfrm>
            <a:off x="3626596"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5.3</a:t>
            </a:r>
            <a:endParaRPr lang="en-GB" sz="1400" b="1" dirty="0">
              <a:latin typeface="Arial" panose="020B0604020202020204" pitchFamily="34" charset="0"/>
              <a:cs typeface="Arial" panose="020B0604020202020204" pitchFamily="34" charset="0"/>
            </a:endParaRPr>
          </a:p>
        </p:txBody>
      </p:sp>
      <p:sp>
        <p:nvSpPr>
          <p:cNvPr id="13" name="Round Same Side Corner Rectangle 12">
            <a:hlinkClick r:id="rId7" action="ppaction://hlinksldjump"/>
          </p:cNvPr>
          <p:cNvSpPr/>
          <p:nvPr/>
        </p:nvSpPr>
        <p:spPr>
          <a:xfrm>
            <a:off x="423332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5.4</a:t>
            </a:r>
            <a:endParaRPr lang="en-GB" sz="1400" b="1" dirty="0">
              <a:latin typeface="Arial" panose="020B0604020202020204" pitchFamily="34" charset="0"/>
              <a:cs typeface="Arial" panose="020B0604020202020204" pitchFamily="34" charset="0"/>
            </a:endParaRPr>
          </a:p>
        </p:txBody>
      </p:sp>
      <p:sp>
        <p:nvSpPr>
          <p:cNvPr id="14" name="Round Same Side Corner Rectangle 13">
            <a:hlinkClick r:id="rId8" action="ppaction://hlinksldjump"/>
          </p:cNvPr>
          <p:cNvSpPr/>
          <p:nvPr userDrawn="1"/>
        </p:nvSpPr>
        <p:spPr>
          <a:xfrm>
            <a:off x="5508104" y="620688"/>
            <a:ext cx="1224136"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Exam Question</a:t>
            </a:r>
            <a:endParaRPr lang="en-GB" sz="2000" b="1" dirty="0">
              <a:latin typeface="Arial" panose="020B0604020202020204" pitchFamily="34" charset="0"/>
              <a:cs typeface="Arial" panose="020B0604020202020204" pitchFamily="34" charset="0"/>
            </a:endParaRPr>
          </a:p>
        </p:txBody>
      </p:sp>
      <p:sp>
        <p:nvSpPr>
          <p:cNvPr id="12" name="Round Same Side Corner Rectangle 11">
            <a:hlinkClick r:id="rId9" action="ppaction://hlinksldjump"/>
          </p:cNvPr>
          <p:cNvSpPr/>
          <p:nvPr userDrawn="1"/>
        </p:nvSpPr>
        <p:spPr>
          <a:xfrm>
            <a:off x="4860032"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5.5</a:t>
            </a:r>
            <a:endParaRPr lang="en-GB" sz="1400" b="1" dirty="0">
              <a:latin typeface="Arial" panose="020B0604020202020204" pitchFamily="34" charset="0"/>
              <a:cs typeface="Arial" panose="020B0604020202020204" pitchFamily="34" charset="0"/>
            </a:endParaRPr>
          </a:p>
        </p:txBody>
      </p:sp>
      <p:sp>
        <p:nvSpPr>
          <p:cNvPr id="15" name="Content Placeholder 1"/>
          <p:cNvSpPr txBox="1">
            <a:spLocks/>
          </p:cNvSpPr>
          <p:nvPr/>
        </p:nvSpPr>
        <p:spPr>
          <a:xfrm>
            <a:off x="177105" y="983578"/>
            <a:ext cx="8752613" cy="5757790"/>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O1 8-14">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
        <p:nvSpPr>
          <p:cNvPr id="4" name="Round Same Side Corner Rectangle 3">
            <a:hlinkClick r:id="" action="ppaction://noaction"/>
          </p:cNvPr>
          <p:cNvSpPr/>
          <p:nvPr/>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5" name="Round Same Side Corner Rectangle 4">
            <a:hlinkClick r:id="rId2" action="ppaction://hlinksldjump"/>
          </p:cNvPr>
          <p:cNvSpPr/>
          <p:nvPr/>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8" name="Round Same Side Corner Rectangle 7">
            <a:hlinkClick r:id="" action="ppaction://noaction"/>
          </p:cNvPr>
          <p:cNvSpPr/>
          <p:nvPr/>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7" name="Round Same Side Corner Rectangle 6">
            <a:hlinkClick r:id="" action="ppaction://noaction"/>
          </p:cNvPr>
          <p:cNvSpPr/>
          <p:nvPr/>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10" name="Round Same Side Corner Rectangle 9">
            <a:hlinkClick r:id="" action="ppaction://noaction"/>
          </p:cNvPr>
          <p:cNvSpPr/>
          <p:nvPr/>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11" name="Round Same Side Corner Rectangle 10">
            <a:hlinkClick r:id="" action="ppaction://noaction"/>
          </p:cNvPr>
          <p:cNvSpPr/>
          <p:nvPr/>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12" name="Round Same Side Corner Rectangle 11">
            <a:hlinkClick r:id="" action="ppaction://noaction"/>
          </p:cNvPr>
          <p:cNvSpPr/>
          <p:nvPr/>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16" name="Round Same Side Corner Rectangle 15">
            <a:hlinkClick r:id="" action="ppaction://noaction"/>
          </p:cNvPr>
          <p:cNvSpPr/>
          <p:nvPr/>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17" name="Round Same Side Corner Rectangle 16">
            <a:hlinkClick r:id="" action="ppaction://noaction"/>
          </p:cNvPr>
          <p:cNvSpPr/>
          <p:nvPr/>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0" name="Round Same Side Corner Rectangle 19">
            <a:hlinkClick r:id="" action="ppaction://noaction"/>
          </p:cNvPr>
          <p:cNvSpPr/>
          <p:nvPr/>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14" name="Picture 7" descr="http://decv.co.uk/wp-content/uploads/2013/02/OCR-Logo-300x139.gif">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 Same Side Corner Rectangle 14">
            <a:hlinkClick r:id="" action="ppaction://noaction"/>
          </p:cNvPr>
          <p:cNvSpPr/>
          <p:nvPr userDrawn="1"/>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18" name="Round Same Side Corner Rectangle 17">
            <a:hlinkClick r:id="rId2" action="ppaction://hlinksldjump"/>
          </p:cNvPr>
          <p:cNvSpPr/>
          <p:nvPr userDrawn="1"/>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19" name="Round Same Side Corner Rectangle 18">
            <a:hlinkClick r:id="" action="ppaction://noaction"/>
          </p:cNvPr>
          <p:cNvSpPr/>
          <p:nvPr userDrawn="1"/>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21" name="Round Same Side Corner Rectangle 20">
            <a:hlinkClick r:id="" action="ppaction://noaction"/>
          </p:cNvPr>
          <p:cNvSpPr/>
          <p:nvPr userDrawn="1"/>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22" name="Round Same Side Corner Rectangle 21">
            <a:hlinkClick r:id="" action="ppaction://noaction"/>
          </p:cNvPr>
          <p:cNvSpPr/>
          <p:nvPr userDrawn="1"/>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23" name="Round Same Side Corner Rectangle 22">
            <a:hlinkClick r:id="" action="ppaction://noaction"/>
          </p:cNvPr>
          <p:cNvSpPr/>
          <p:nvPr userDrawn="1"/>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24" name="Round Same Side Corner Rectangle 23">
            <a:hlinkClick r:id="" action="ppaction://noaction"/>
          </p:cNvPr>
          <p:cNvSpPr/>
          <p:nvPr userDrawn="1"/>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25" name="Round Same Side Corner Rectangle 24">
            <a:hlinkClick r:id="" action="ppaction://noaction"/>
          </p:cNvPr>
          <p:cNvSpPr/>
          <p:nvPr userDrawn="1"/>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26" name="Round Same Side Corner Rectangle 25">
            <a:hlinkClick r:id="" action="ppaction://noaction"/>
          </p:cNvPr>
          <p:cNvSpPr/>
          <p:nvPr userDrawn="1"/>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7" name="Round Same Side Corner Rectangle 26">
            <a:hlinkClick r:id="" action="ppaction://noaction"/>
          </p:cNvPr>
          <p:cNvSpPr/>
          <p:nvPr userDrawn="1"/>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28" name="Picture 7" descr="http://decv.co.uk/wp-content/uploads/2013/02/OCR-Logo-300x139.gif">
            <a:hlinkClick r:id="rId3"/>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725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ssignment">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42893857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8" cstate="print">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1" r:id="rId4"/>
    <p:sldLayoutId id="2147483712" r:id="rId5"/>
    <p:sldLayoutId id="2147483713" r:id="rId6"/>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hyperlink" Target="http://www.bbc.com/news/uk-34231719"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hyperlink" Target="http://www.bbc.com/news/uk-34231719"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edition.cnn.com/2015/03/12/health/online-self-diagnoses-dangers/"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www.theregister.co.uk/2013/11/26/xxxxbox_microsoft_bans_sweary_gamers/" TargetMode="External"/><Relationship Id="rId7" Type="http://schemas.openxmlformats.org/officeDocument/2006/relationships/hyperlink" Target="http://edition.cnn.com/2013/11/26/tech/gaming-gadgets/xbox-live-cursing-ban/"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hyperlink" Target="http://www.cinemablend.com/games/Child-Aggression-Linked-Profanity-Video-Games-Movies-36125.html"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hyperlink" Target="LO3%20-%20Task%201%20-%20Policies/Unit%2005%20-%20LO3%20-%20IT%20Security%20Policy%20-%20Princeton%20University.docx" TargetMode="External"/><Relationship Id="rId13" Type="http://schemas.openxmlformats.org/officeDocument/2006/relationships/hyperlink" Target="LO3%20-%20Task%201%20-%20Policies/Unit%2005%20-%20LO3%20-%20Task%201%20-%20IT%20Security%20Policy%20-%20Subway.docx" TargetMode="External"/><Relationship Id="rId3" Type="http://schemas.openxmlformats.org/officeDocument/2006/relationships/image" Target="../media/image5.png"/><Relationship Id="rId7" Type="http://schemas.openxmlformats.org/officeDocument/2006/relationships/hyperlink" Target="LO3%20-%20Task%201%20-%20Policies/Unit%2005%20-%20LO3%20-%20Task%201%20-%20IT%20Security%20Policy%20-%20Greggs.docx" TargetMode="External"/><Relationship Id="rId12" Type="http://schemas.openxmlformats.org/officeDocument/2006/relationships/hyperlink" Target="LO3%20-%20Task%201%20-%20Policies/Unit%2005%20-%20Lo3%20-%20Task%201%20-%20IT%20Security%20Policy%20-Morrisons.xp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LO3%20-%20Task%201%20-%20Policies/Unit%2005%20-%20LO3%20-%20IT%20Security%20Policy%20-%20Co-op.doc" TargetMode="External"/><Relationship Id="rId11" Type="http://schemas.openxmlformats.org/officeDocument/2006/relationships/hyperlink" Target="LO3%20-%20Task%201%20-%20Policies/Unit%2005%20-%20LO3%20-%20IT%20Security%20Policy%20-%20MIT%20University.docx" TargetMode="External"/><Relationship Id="rId5" Type="http://schemas.openxmlformats.org/officeDocument/2006/relationships/hyperlink" Target="LO3%20-%20Task%201%20-%20Policies/Unit%2005%20-%20LO3%20-%20IT%20Security%20Policy%20-%20Bath%20University.docx" TargetMode="External"/><Relationship Id="rId10" Type="http://schemas.openxmlformats.org/officeDocument/2006/relationships/hyperlink" Target="LO3%20-%20Task%201%20-%20Policies/Unit%2005%20-%20LO3%20-%20Task%201%20-%20IT%20Security%20Policy%20-%20McDonalds.docx" TargetMode="External"/><Relationship Id="rId4" Type="http://schemas.openxmlformats.org/officeDocument/2006/relationships/image" Target="../media/image6.png"/><Relationship Id="rId9" Type="http://schemas.openxmlformats.org/officeDocument/2006/relationships/hyperlink" Target="LO3%20-%20Task%201%20-%20Policies/Unit%2005%20-%20LO3%20-%20Task%201%20-%20IT%20Security%20Policy%20-%20Asda.docx"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staffmonitoring.com/P32/stats.ht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LO5%20-%20Report%20on%20Effective%20IT%20Security%20Policies.docx"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cisco.com/en/US/solutions/collateral/ns170/ns896/ns895/white_paper_c11-499060.htmlhttp:/www.staffmonitoring.com/P32/stats.htm"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LO5%20-%20Report%20on%20Effective%20IT%20Security%20Policies.docx"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theguardian.com/housing-network/2012/dec/17/ban-staff-email-halton-housing-trust"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LO5%20-%20Report%20on%20Effective%20IT%20Security%20Policies.docx" TargetMode="External"/><Relationship Id="rId4" Type="http://schemas.openxmlformats.org/officeDocument/2006/relationships/hyperlink" Target="http://www.foxrothschild.com/newspubs/newspubsArticle.aspx?id=655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acas.org.uk/index.aspx?articleid=4023"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LO5%20-%20Report%20on%20Effective%20IT%20Security%20Policies.docx" TargetMode="External"/><Relationship Id="rId4" Type="http://schemas.openxmlformats.org/officeDocument/2006/relationships/hyperlink" Target="http://www.usatoday.com/story/money/columnist/kay/2013/06/08/at-work-office-cyberbullies/2398671/"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zdnet.com/excess-privilege-makes-companies-and-data-insecure-7000022231/"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LO3%20-%20Task%201%20-%20Report%20on%20Effective%20IT%20Security%20Policies.docx" TargetMode="External"/><Relationship Id="rId4" Type="http://schemas.openxmlformats.org/officeDocument/2006/relationships/hyperlink" Target="http://www.computerweekly.com/news/2240111956/One-in-four-IT-security-staff-abuse-admin-rights-survey-show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computerweekly.com/opinion/RBS-and-the-high-cost-of-failures-to-business-reputation"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hyperlink" Target="LO5%20-%20Report%20on%20Effective%20IT%20Security%20Policies.docx" TargetMode="External"/><Relationship Id="rId4" Type="http://schemas.openxmlformats.org/officeDocument/2006/relationships/hyperlink" Target="http://www.businessinsider.com/playstation-network-outage-could-cost-sony-24-billion-2011-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archsecurity.techtarget.com/definition/social-engineerin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www.theguardian.com/media-network/media-network-blog/2013/jun/06/cost-security-breach-busines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LO5%20-%20Report%20on%20Effective%20IT%20Security%20Policies.docx" TargetMode="External"/><Relationship Id="rId5" Type="http://schemas.openxmlformats.org/officeDocument/2006/relationships/hyperlink" Target="http://www.theguardian.com/education/2012/jan/23/teacher-misconduct-cases-facebook" TargetMode="External"/><Relationship Id="rId4" Type="http://schemas.openxmlformats.org/officeDocument/2006/relationships/hyperlink" Target="http://finance.yahoo.com/news/67-bosses-caught-employees-looking-070000946.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theguardian.com/technology/2011/jun/01/man-uses-app-track-alleged-laptop-thief"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LO5%20-%20Report%20on%20Effective%20IT%20Security%20Policies.docx" TargetMode="External"/><Relationship Id="rId5" Type="http://schemas.openxmlformats.org/officeDocument/2006/relationships/hyperlink" Target="http://www.theguardian.com/media-network/partner-zone-microsoft/why-businesses-switching-cloud-computing" TargetMode="External"/><Relationship Id="rId4" Type="http://schemas.openxmlformats.org/officeDocument/2006/relationships/hyperlink" Target="http://www.theguardian.com/housing-network/2013/may/23/five-steps-improve-data-security"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theguardian.com/ict-leadership/top-ten-tips-to-reduce-your-ict-spend"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LO5%20-%20Report%20on%20Effective%20IT%20Security%20Policies.docx" TargetMode="External"/><Relationship Id="rId5" Type="http://schemas.openxmlformats.org/officeDocument/2006/relationships/hyperlink" Target="http://greenliving.lovetoknow.com/Computer_Recycling_Statistics" TargetMode="External"/><Relationship Id="rId4" Type="http://schemas.openxmlformats.org/officeDocument/2006/relationships/hyperlink" Target="http://compreviews.about.com/od/general/a/UpgradeReplace.ht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pcworld.com/article/2047667/how-to-solve-the-10-most-common-tech-support-problems-yourself.html"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www.theguardian.com/media-network/media-network-blog/2013/mar/19/bring-your-own-device-byod-data-risk-security"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brookeweston.org/Info/Reference/OnlineReporting.aspx" TargetMode="External"/><Relationship Id="rId3" Type="http://schemas.openxmlformats.org/officeDocument/2006/relationships/hyperlink" Target="http://news.sky.com/story/1176777/rbs-and-natwest-glitch-problems-persist" TargetMode="External"/><Relationship Id="rId7"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portal.cooperstc.com/CLG/Teacher/ITS/default.aspx" TargetMode="External"/><Relationship Id="rId5" Type="http://schemas.openxmlformats.org/officeDocument/2006/relationships/hyperlink" Target="LO5%20-%20Report%20on%20Effective%20IT%20Security%20Policies.docx" TargetMode="External"/><Relationship Id="rId4" Type="http://schemas.openxmlformats.org/officeDocument/2006/relationships/hyperlink" Target="http://techblog.cosmobc.com/2012/05/06/top-10-common-computer-problems/" TargetMode="External"/><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8.xml"/><Relationship Id="rId5" Type="http://schemas.openxmlformats.org/officeDocument/2006/relationships/slideLayout" Target="../slideLayouts/slideLayout4.xml"/><Relationship Id="rId10" Type="http://schemas.openxmlformats.org/officeDocument/2006/relationships/image" Target="../media/image29.png"/><Relationship Id="rId4" Type="http://schemas.openxmlformats.org/officeDocument/2006/relationships/video" Target="../media/media2.mp4"/><Relationship Id="rId9"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hyperlink" Target="Chapter%2008/Phishing%20Awareness%20-%20SMiShing,%20Security%20Short%20by%20GLS.mp4"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Chapter%2008/Solicitor%20lost%20&#163;734,000%20in%20phone%20scam.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hyperlink" Target="http://news.bbc.co.uk/2/hi/uk_news/7502130.stm"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5.xml"/><Relationship Id="rId9"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theguardian.com/technology/2012/sep/11/minnesota-woman-songs-illegally-downloaded"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58.jpg"/><Relationship Id="rId4" Type="http://schemas.openxmlformats.org/officeDocument/2006/relationships/image" Target="../media/image57.jp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www.wired.com/2015/09/big-security-fix-credit-cards-wont-stop-fraud/"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www.computerweekly.com/feature/Top-seven-data-loss-issues"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www.securityweek.com/xen-hypervisor-vulnerability-exposed-virtualized-servers" TargetMode="External"/><Relationship Id="rId7" Type="http://schemas.openxmlformats.org/officeDocument/2006/relationships/hyperlink" Target="http://www.telegraph.co.uk/technology/apple/11178451/Apple-iCloud-hacked-in-China.html"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hyperlink" Target="http://www.businessinsider.com/amazon-lost-data-2011-4" TargetMode="Externa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hyperlink" Target="http://www.techtimes.com/articles/14800/20140903/cloud-hacking-isnt-hard-think.ht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75.xml.rels><?xml version="1.0" encoding="UTF-8" standalone="yes"?>
<Relationships xmlns="http://schemas.openxmlformats.org/package/2006/relationships"><Relationship Id="rId8" Type="http://schemas.openxmlformats.org/officeDocument/2006/relationships/hyperlink" Target="http://indianexpress.com/article/india/india-news-india/anupriya-patel-cabinet-reshuffle-fake-twitter-handle-2898411/" TargetMode="External"/><Relationship Id="rId3" Type="http://schemas.openxmlformats.org/officeDocument/2006/relationships/hyperlink" Target="http://deredactie.be/cm/vrtnieuws.english/Politics/1.2065775" TargetMode="External"/><Relationship Id="rId7"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hyperlink" Target="https://www.theguardian.com/technology/2014/dec/30/hacker-fakes-german-ministers-fingerprints-using-photos-of-her-hands" TargetMode="External"/><Relationship Id="rId4" Type="http://schemas.openxmlformats.org/officeDocument/2006/relationships/image" Target="../media/image74.png"/><Relationship Id="rId9"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hyperlink" Target="Unit%201.5%20-%20Exam%20Paper.docx" TargetMode="External"/><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Unit%201.5%20-%20Exam%20Paper.docx"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Unit%201.5%20-%20Exam%20Paper.docx"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turnitin.co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independent.co.uk/news/business/news/how-to-tell-if-your-boss-is-spying-on-you-employee-surveillance-a6809356.html" TargetMode="External"/><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www.businessnewsdaily.com/4786-mobile-device-privacy-employer.html"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5682260"/>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36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1.5 </a:t>
            </a:r>
            <a:r>
              <a:rPr lang="en-GB"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Understand ethical and operational issues and threats to computer </a:t>
            </a:r>
            <a:r>
              <a:rPr lang="en-US" sz="36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systems</a:t>
            </a:r>
            <a:endParaRPr lang="en-US"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251520" y="260648"/>
            <a:ext cx="8496944"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1547664" y="332656"/>
            <a:ext cx="7056784" cy="1631216"/>
          </a:xfrm>
          <a:prstGeom prst="rect">
            <a:avLst/>
          </a:prstGeom>
          <a:noFill/>
        </p:spPr>
        <p:txBody>
          <a:bodyPr wrap="square" rtlCol="0">
            <a:spAutoFit/>
          </a:bodyPr>
          <a:lstStyle/>
          <a:p>
            <a:pPr algn="r"/>
            <a:r>
              <a:rPr lang="en-GB" sz="3200" dirty="0" smtClean="0"/>
              <a:t> </a:t>
            </a:r>
            <a:r>
              <a:rPr lang="en-GB" sz="3200" dirty="0"/>
              <a:t>Cambridge </a:t>
            </a:r>
            <a:r>
              <a:rPr lang="en-GB" sz="3200" b="1" dirty="0"/>
              <a:t>TECHNICALS </a:t>
            </a:r>
            <a:r>
              <a:rPr lang="en-GB" sz="3200" b="1" dirty="0" smtClean="0"/>
              <a:t/>
            </a:r>
            <a:br>
              <a:rPr lang="en-GB" sz="3200" b="1" dirty="0" smtClean="0"/>
            </a:br>
            <a:r>
              <a:rPr lang="en-GB" sz="3200" b="1" dirty="0" smtClean="0"/>
              <a:t>LEVEL </a:t>
            </a:r>
            <a:r>
              <a:rPr lang="en-GB" sz="3200" b="1" dirty="0"/>
              <a:t>3 </a:t>
            </a:r>
            <a:endParaRPr lang="en-GB" sz="3200" b="1" dirty="0" smtClean="0"/>
          </a:p>
          <a:p>
            <a:pPr algn="r"/>
            <a:r>
              <a:rPr lang="en-GB" sz="3200" b="1" dirty="0" smtClean="0">
                <a:solidFill>
                  <a:schemeClr val="tx1">
                    <a:lumMod val="50000"/>
                    <a:lumOff val="50000"/>
                  </a:schemeClr>
                </a:solidFill>
              </a:rPr>
              <a:t>2016</a:t>
            </a:r>
            <a:endParaRPr lang="en-GB" sz="3600" b="1" dirty="0">
              <a:solidFill>
                <a:schemeClr val="tx1">
                  <a:lumMod val="50000"/>
                  <a:lumOff val="50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2060847"/>
            <a:ext cx="8496944" cy="28686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32656"/>
            <a:ext cx="1656184" cy="1590627"/>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4282" y="0"/>
            <a:ext cx="8750206" cy="739756"/>
          </a:xfrm>
        </p:spPr>
        <p:txBody>
          <a:bodyPr>
            <a:noAutofit/>
          </a:bodyPr>
          <a:lstStyle/>
          <a:p>
            <a:r>
              <a:rPr lang="en-GB" sz="3600" dirty="0" smtClean="0"/>
              <a:t>5.1 </a:t>
            </a:r>
            <a:r>
              <a:rPr lang="en-GB" sz="3600" dirty="0"/>
              <a:t>– </a:t>
            </a:r>
            <a:r>
              <a:rPr lang="en-GB" sz="3600" dirty="0" smtClean="0"/>
              <a:t>Moral </a:t>
            </a:r>
            <a:r>
              <a:rPr lang="en-GB" sz="3600" dirty="0"/>
              <a:t>Appreciation of ICT – </a:t>
            </a:r>
            <a:r>
              <a:rPr lang="en-GB" sz="3600" dirty="0" smtClean="0"/>
              <a:t>Addiction</a:t>
            </a:r>
            <a:endParaRPr lang="en-GB" sz="3600" dirty="0"/>
          </a:p>
        </p:txBody>
      </p:sp>
      <p:sp>
        <p:nvSpPr>
          <p:cNvPr id="2" name="Content Placeholder 1"/>
          <p:cNvSpPr>
            <a:spLocks noGrp="1"/>
          </p:cNvSpPr>
          <p:nvPr>
            <p:ph idx="4294967295"/>
          </p:nvPr>
        </p:nvSpPr>
        <p:spPr>
          <a:xfrm>
            <a:off x="251520" y="1052736"/>
            <a:ext cx="6408712" cy="5246688"/>
          </a:xfrm>
        </p:spPr>
        <p:txBody>
          <a:bodyPr>
            <a:noAutofit/>
          </a:bodyPr>
          <a:lstStyle/>
          <a:p>
            <a:pPr marL="290513" indent="-290513">
              <a:buClr>
                <a:srgbClr val="00B050"/>
              </a:buClr>
              <a:buSzPct val="80000"/>
              <a:buFont typeface="Wingdings 3" panose="05040102010807070707" pitchFamily="18" charset="2"/>
              <a:buChar char=""/>
            </a:pPr>
            <a:r>
              <a:rPr lang="en-GB" sz="1530" b="1" dirty="0" smtClean="0"/>
              <a:t>Gaming addiction </a:t>
            </a:r>
            <a:r>
              <a:rPr lang="en-GB" sz="1530" dirty="0" smtClean="0"/>
              <a:t>– We covered the social problems with this under social, but psychological damage caused by gaming addiction can be as severe. This can be linked to aggressive behaviour as well. Compulsive obsessive behaviour of some variety is in all of us, how this manifests itself can differ. Gaming and gambling for example are linked. The victories on levels is similar to the victory of a poker win, death in a game is similar to defeat in a poker game. It is games like RPG’s that get the most blame for this. Levelling up feels like a rush, feels like a personal achievement, now you are bigger, stronger, faster, like a poker win, now you can spend more, ease off, be more aggressive because you have a stake.</a:t>
            </a:r>
          </a:p>
          <a:p>
            <a:pPr marL="290513" indent="-290513">
              <a:buClr>
                <a:srgbClr val="00B050"/>
              </a:buClr>
              <a:buSzPct val="80000"/>
              <a:buFont typeface="Wingdings 3" panose="05040102010807070707" pitchFamily="18" charset="2"/>
              <a:buChar char=""/>
            </a:pPr>
            <a:r>
              <a:rPr lang="en-GB" sz="1530" dirty="0" smtClean="0"/>
              <a:t>The world does not see Computer addiction as worrying as other addictions because it does not affect others in the surrounding circle as much as other addictions. For example, £40 per game is nothing to most people, £10 for an add on, more downloadable content. And a game might only have 40 hours of play before completion, an addicted gamer might go back and play again but still only 40 hours. They lose sleep but still sleep, the do not eat as much but still eat, games can be paused, gambling cannot so easily.</a:t>
            </a:r>
          </a:p>
          <a:p>
            <a:pPr marL="290513" indent="-290513">
              <a:buClr>
                <a:srgbClr val="00B050"/>
              </a:buClr>
              <a:buSzPct val="80000"/>
              <a:buFont typeface="Wingdings 3" panose="05040102010807070707" pitchFamily="18" charset="2"/>
              <a:buChar char=""/>
            </a:pPr>
            <a:r>
              <a:rPr lang="en-GB" sz="1530" dirty="0" smtClean="0"/>
              <a:t>More importantly it is not seen as an issue because parents think they can manage their children’s gaming addiction, turn the machine off, switch off the Internet, disable accounts, send them to school and limit their home use. Arcades used to be the external outlet but they are mostly dead now or limited to classics.</a:t>
            </a:r>
          </a:p>
        </p:txBody>
      </p:sp>
      <p:pic>
        <p:nvPicPr>
          <p:cNvPr id="4" name="Picture 3"/>
          <p:cNvPicPr>
            <a:picLocks noChangeAspect="1"/>
          </p:cNvPicPr>
          <p:nvPr/>
        </p:nvPicPr>
        <p:blipFill rotWithShape="1">
          <a:blip r:embed="rId3"/>
          <a:srcRect l="19007" t="24406" r="59962" b="45078"/>
          <a:stretch/>
        </p:blipFill>
        <p:spPr>
          <a:xfrm>
            <a:off x="6660232" y="1090635"/>
            <a:ext cx="2160241" cy="1762301"/>
          </a:xfrm>
          <a:prstGeom prst="rect">
            <a:avLst/>
          </a:prstGeom>
        </p:spPr>
      </p:pic>
      <p:pic>
        <p:nvPicPr>
          <p:cNvPr id="3074" name="Picture 2" descr="See original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1" y="2975979"/>
            <a:ext cx="2160241" cy="1512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p:cNvPr>
          <p:cNvPicPr>
            <a:picLocks noChangeAspect="1"/>
          </p:cNvPicPr>
          <p:nvPr/>
        </p:nvPicPr>
        <p:blipFill rotWithShape="1">
          <a:blip r:embed="rId6"/>
          <a:srcRect l="13473" t="12594" r="51107" b="32281"/>
          <a:stretch/>
        </p:blipFill>
        <p:spPr>
          <a:xfrm>
            <a:off x="6660231" y="4611191"/>
            <a:ext cx="2160241" cy="1890211"/>
          </a:xfrm>
          <a:prstGeom prst="rect">
            <a:avLst/>
          </a:prstGeom>
        </p:spPr>
      </p:pic>
    </p:spTree>
    <p:extLst>
      <p:ext uri="{BB962C8B-B14F-4D97-AF65-F5344CB8AC3E}">
        <p14:creationId xmlns:p14="http://schemas.microsoft.com/office/powerpoint/2010/main" val="3818620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496" y="72008"/>
            <a:ext cx="9036496" cy="548680"/>
          </a:xfrm>
        </p:spPr>
        <p:txBody>
          <a:bodyPr>
            <a:noAutofit/>
          </a:bodyPr>
          <a:lstStyle/>
          <a:p>
            <a:r>
              <a:rPr lang="en-GB" sz="3200" dirty="0" smtClean="0"/>
              <a:t>5.1 </a:t>
            </a:r>
            <a:r>
              <a:rPr lang="en-GB" sz="3200" dirty="0"/>
              <a:t>– </a:t>
            </a:r>
            <a:r>
              <a:rPr lang="en-GB" sz="3200" dirty="0" smtClean="0"/>
              <a:t>Moral </a:t>
            </a:r>
            <a:r>
              <a:rPr lang="en-GB" sz="3200" dirty="0"/>
              <a:t>Appreciation of ICT – </a:t>
            </a:r>
            <a:r>
              <a:rPr lang="en-GB" sz="3200" dirty="0" smtClean="0"/>
              <a:t>Addiction</a:t>
            </a:r>
            <a:endParaRPr lang="en-GB" sz="3200" dirty="0"/>
          </a:p>
        </p:txBody>
      </p:sp>
      <p:sp>
        <p:nvSpPr>
          <p:cNvPr id="2" name="Content Placeholder 1"/>
          <p:cNvSpPr>
            <a:spLocks noGrp="1"/>
          </p:cNvSpPr>
          <p:nvPr>
            <p:ph idx="4294967295"/>
          </p:nvPr>
        </p:nvSpPr>
        <p:spPr>
          <a:xfrm>
            <a:off x="251520" y="1052736"/>
            <a:ext cx="6336704" cy="5246688"/>
          </a:xfrm>
        </p:spPr>
        <p:txBody>
          <a:bodyPr>
            <a:noAutofit/>
          </a:bodyPr>
          <a:lstStyle/>
          <a:p>
            <a:pPr marL="290513" indent="-290513">
              <a:buClr>
                <a:srgbClr val="00B050"/>
              </a:buClr>
              <a:buSzPct val="80000"/>
              <a:buFont typeface="Wingdings 3" panose="05040102010807070707" pitchFamily="18" charset="2"/>
              <a:buChar char=""/>
            </a:pPr>
            <a:r>
              <a:rPr lang="en-US" sz="1650" dirty="0"/>
              <a:t>Internet addiction is treated as a mental illness in China. Sufferers are sent to training camps where they are subjected to military-style discipline in the name of rehabilitation. Some estimates suggest up to 10% of the country’s 100 million web users could be </a:t>
            </a:r>
            <a:r>
              <a:rPr lang="en-US" sz="1650" dirty="0" smtClean="0"/>
              <a:t>addicted.</a:t>
            </a:r>
          </a:p>
          <a:p>
            <a:pPr marL="290513" indent="-290513">
              <a:buClr>
                <a:srgbClr val="00B050"/>
              </a:buClr>
              <a:buSzPct val="80000"/>
              <a:buFont typeface="Wingdings 3" panose="05040102010807070707" pitchFamily="18" charset="2"/>
              <a:buChar char=""/>
            </a:pPr>
            <a:r>
              <a:rPr lang="en-US" sz="1650" dirty="0" smtClean="0"/>
              <a:t>The </a:t>
            </a:r>
            <a:r>
              <a:rPr lang="en-US" sz="1650" dirty="0"/>
              <a:t>Chinese government shut down almost 2,000 internet cafes in 2001 because of concerns over the influence of the internet on teenagers. There is little consensus on how to treat the addiction, yet in July China’s Ministry of Health formally banned the use of electroshock </a:t>
            </a:r>
            <a:r>
              <a:rPr lang="en-US" sz="1650" dirty="0" smtClean="0"/>
              <a:t>therapy.</a:t>
            </a:r>
          </a:p>
          <a:p>
            <a:pPr marL="290513" indent="-290513">
              <a:buClr>
                <a:srgbClr val="00B050"/>
              </a:buClr>
              <a:buSzPct val="80000"/>
              <a:buFont typeface="Wingdings 3" panose="05040102010807070707" pitchFamily="18" charset="2"/>
              <a:buChar char=""/>
            </a:pPr>
            <a:r>
              <a:rPr lang="en-US" sz="1650" dirty="0" smtClean="0"/>
              <a:t>Fifteen-year-old </a:t>
            </a:r>
            <a:r>
              <a:rPr lang="en-US" sz="1650" dirty="0"/>
              <a:t>Deng Senshan’s father saw an advertisement for Qihang Salvation Training Camp on TV, and decided to send his son to the camp. Less than 24 hours after arrival, Deng was put in solitary confinement and beaten. Deng was later found vomiting and taken to a clinic, where he died. Several marks were found on his body</a:t>
            </a:r>
            <a:r>
              <a:rPr lang="en-US" sz="1650" dirty="0" smtClean="0"/>
              <a:t>.</a:t>
            </a:r>
          </a:p>
          <a:p>
            <a:pPr marL="0" indent="0">
              <a:buClr>
                <a:srgbClr val="00B050"/>
              </a:buClr>
              <a:buSzPct val="80000"/>
              <a:buNone/>
            </a:pPr>
            <a:r>
              <a:rPr lang="en-US" sz="1650" b="1" dirty="0" smtClean="0">
                <a:solidFill>
                  <a:srgbClr val="FF0000"/>
                </a:solidFill>
              </a:rPr>
              <a:t>Task 7</a:t>
            </a:r>
          </a:p>
          <a:p>
            <a:pPr marL="290513" indent="-290513">
              <a:buClr>
                <a:srgbClr val="00B050"/>
              </a:buClr>
              <a:buSzPct val="80000"/>
              <a:buFont typeface="Wingdings 3" panose="05040102010807070707" pitchFamily="18" charset="2"/>
              <a:buChar char=""/>
            </a:pPr>
            <a:r>
              <a:rPr lang="en-US" sz="1650" dirty="0" smtClean="0">
                <a:solidFill>
                  <a:srgbClr val="FF0000"/>
                </a:solidFill>
              </a:rPr>
              <a:t>Why </a:t>
            </a:r>
            <a:r>
              <a:rPr lang="en-US" sz="1650" dirty="0">
                <a:solidFill>
                  <a:srgbClr val="FF0000"/>
                </a:solidFill>
              </a:rPr>
              <a:t>might China feel so strongly about its young citizens spending time online</a:t>
            </a:r>
            <a:r>
              <a:rPr lang="en-US" sz="1650" dirty="0" smtClean="0">
                <a:solidFill>
                  <a:srgbClr val="FF0000"/>
                </a:solidFill>
              </a:rPr>
              <a:t>? </a:t>
            </a:r>
          </a:p>
          <a:p>
            <a:pPr marL="290513" indent="-290513">
              <a:buClr>
                <a:srgbClr val="00B050"/>
              </a:buClr>
              <a:buSzPct val="80000"/>
              <a:buFont typeface="Wingdings 3" panose="05040102010807070707" pitchFamily="18" charset="2"/>
              <a:buChar char=""/>
            </a:pPr>
            <a:r>
              <a:rPr lang="en-US" sz="1650" dirty="0" smtClean="0">
                <a:solidFill>
                  <a:srgbClr val="FF0000"/>
                </a:solidFill>
              </a:rPr>
              <a:t>Research </a:t>
            </a:r>
            <a:r>
              <a:rPr lang="en-US" sz="1650" dirty="0">
                <a:solidFill>
                  <a:srgbClr val="FF0000"/>
                </a:solidFill>
              </a:rPr>
              <a:t>into China’s internet history, and the “great firewall of China</a:t>
            </a:r>
            <a:r>
              <a:rPr lang="en-US" sz="1650" dirty="0" smtClean="0">
                <a:solidFill>
                  <a:srgbClr val="FF0000"/>
                </a:solidFill>
              </a:rPr>
              <a:t>”. Think </a:t>
            </a:r>
            <a:r>
              <a:rPr lang="en-US" sz="1650" dirty="0">
                <a:solidFill>
                  <a:srgbClr val="FF0000"/>
                </a:solidFill>
              </a:rPr>
              <a:t>about your own internet access. Are you addicted?</a:t>
            </a:r>
            <a:endParaRPr lang="en-GB" sz="1650" dirty="0" smtClean="0">
              <a:solidFill>
                <a:srgbClr val="FF0000"/>
              </a:solidFill>
            </a:endParaRPr>
          </a:p>
        </p:txBody>
      </p:sp>
      <p:pic>
        <p:nvPicPr>
          <p:cNvPr id="4" name="Picture 3"/>
          <p:cNvPicPr>
            <a:picLocks noChangeAspect="1"/>
          </p:cNvPicPr>
          <p:nvPr/>
        </p:nvPicPr>
        <p:blipFill rotWithShape="1">
          <a:blip r:embed="rId3"/>
          <a:srcRect l="19007" t="24406" r="59962" b="45078"/>
          <a:stretch/>
        </p:blipFill>
        <p:spPr>
          <a:xfrm>
            <a:off x="6660232" y="1090635"/>
            <a:ext cx="2160241" cy="1762301"/>
          </a:xfrm>
          <a:prstGeom prst="rect">
            <a:avLst/>
          </a:prstGeom>
        </p:spPr>
      </p:pic>
      <p:pic>
        <p:nvPicPr>
          <p:cNvPr id="5" name="Picture 2" descr="See original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1" y="2975979"/>
            <a:ext cx="2160241" cy="15121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5"/>
          </p:cNvPr>
          <p:cNvPicPr>
            <a:picLocks noChangeAspect="1"/>
          </p:cNvPicPr>
          <p:nvPr/>
        </p:nvPicPr>
        <p:blipFill rotWithShape="1">
          <a:blip r:embed="rId6"/>
          <a:srcRect l="13473" t="12594" r="51107" b="32281"/>
          <a:stretch/>
        </p:blipFill>
        <p:spPr>
          <a:xfrm>
            <a:off x="6660231" y="4611191"/>
            <a:ext cx="2160241" cy="1890211"/>
          </a:xfrm>
          <a:prstGeom prst="rect">
            <a:avLst/>
          </a:prstGeom>
        </p:spPr>
      </p:pic>
    </p:spTree>
    <p:extLst>
      <p:ext uri="{BB962C8B-B14F-4D97-AF65-F5344CB8AC3E}">
        <p14:creationId xmlns:p14="http://schemas.microsoft.com/office/powerpoint/2010/main" val="658660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496" y="72008"/>
            <a:ext cx="7551448" cy="548680"/>
          </a:xfrm>
        </p:spPr>
        <p:txBody>
          <a:bodyPr>
            <a:normAutofit fontScale="90000"/>
          </a:bodyPr>
          <a:lstStyle/>
          <a:p>
            <a:r>
              <a:rPr lang="en-GB" sz="3600" dirty="0" smtClean="0"/>
              <a:t>5.1 </a:t>
            </a:r>
            <a:r>
              <a:rPr lang="en-GB" sz="3600" dirty="0"/>
              <a:t>– </a:t>
            </a:r>
            <a:r>
              <a:rPr lang="en-GB" sz="3600" dirty="0" smtClean="0"/>
              <a:t>Ethical Appreciation of </a:t>
            </a:r>
            <a:r>
              <a:rPr lang="en-GB" sz="3600" dirty="0"/>
              <a:t>ICT – </a:t>
            </a:r>
            <a:r>
              <a:rPr lang="en-GB" sz="3600" dirty="0" smtClean="0"/>
              <a:t>Health</a:t>
            </a:r>
            <a:endParaRPr lang="en-GB" sz="3600" dirty="0"/>
          </a:p>
        </p:txBody>
      </p:sp>
      <p:sp>
        <p:nvSpPr>
          <p:cNvPr id="2" name="Content Placeholder 1"/>
          <p:cNvSpPr>
            <a:spLocks noGrp="1"/>
          </p:cNvSpPr>
          <p:nvPr>
            <p:ph idx="4294967295"/>
          </p:nvPr>
        </p:nvSpPr>
        <p:spPr>
          <a:xfrm>
            <a:off x="251520" y="1052736"/>
            <a:ext cx="8497763" cy="5030788"/>
          </a:xfrm>
        </p:spPr>
        <p:txBody>
          <a:bodyPr>
            <a:noAutofit/>
          </a:bodyPr>
          <a:lstStyle/>
          <a:p>
            <a:pPr marL="255588" indent="-255588">
              <a:buClr>
                <a:srgbClr val="00B050"/>
              </a:buClr>
              <a:buSzPct val="80000"/>
              <a:buFont typeface="Wingdings 3" panose="05040102010807070707" pitchFamily="18" charset="2"/>
              <a:buChar char=""/>
            </a:pPr>
            <a:r>
              <a:rPr lang="en-GB" sz="1800" dirty="0" smtClean="0"/>
              <a:t>One of the biggest arguments against the gaming world has been linked to health levels. Kids are sitting around all day playing games, not moving, eating in front of the game for hours at a time, repeating the same key presses and movements and not getting out. This argument has been around since the first mass produced home computer and the Atari VCS console. And the argument is likely to continue even with more interactive methods of controllers. Remembering that 80% of newspapers are aimed at parents and adults who play a lot less games than teenagers and children.</a:t>
            </a:r>
          </a:p>
          <a:p>
            <a:pPr marL="255588" indent="-255588">
              <a:buClr>
                <a:srgbClr val="00B050"/>
              </a:buClr>
              <a:buSzPct val="80000"/>
              <a:buFont typeface="Wingdings 3" panose="05040102010807070707" pitchFamily="18" charset="2"/>
              <a:buChar char=""/>
            </a:pPr>
            <a:r>
              <a:rPr lang="en-GB" sz="1800" b="1" dirty="0" smtClean="0"/>
              <a:t>Obesity</a:t>
            </a:r>
            <a:r>
              <a:rPr lang="en-GB" sz="1800" dirty="0" smtClean="0"/>
              <a:t> – The main argument, studies show calorie counts, studies show blood flow, amount of movement, amount of static siting around. We all know gaming does not make you fit, not really. Neither does driving, working at a desk, standing behind a counter which 60% of the working population does. “But it is a choice, work is not.” The argument against is that games do not make people obese, eating and lack of exercise does.</a:t>
            </a:r>
          </a:p>
          <a:p>
            <a:pPr marL="255588" indent="-255588">
              <a:buClr>
                <a:srgbClr val="00B050"/>
              </a:buClr>
              <a:buSzPct val="80000"/>
              <a:buFont typeface="Wingdings 3" panose="05040102010807070707" pitchFamily="18" charset="2"/>
              <a:buChar char=""/>
            </a:pPr>
            <a:r>
              <a:rPr lang="en-GB" sz="1800" dirty="0" smtClean="0"/>
              <a:t>Between 2004 and 2012 according to the Pittsburgh Gazette, childhood obesity in America went up by 30%. This was linked to gaming as the gaming industry and the amount of homes with consoles has gone up substantially in comparison. Childhood obesity is then linked with heart disease, cancers, arthritis, thyroid inflammation, diabetes and depression. All things that can be a burden on the health service. Whether this is true is another matter but it is good to have something to blame.</a:t>
            </a:r>
          </a:p>
        </p:txBody>
      </p:sp>
    </p:spTree>
    <p:extLst>
      <p:ext uri="{BB962C8B-B14F-4D97-AF65-F5344CB8AC3E}">
        <p14:creationId xmlns:p14="http://schemas.microsoft.com/office/powerpoint/2010/main" val="1958952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23529" y="1124744"/>
            <a:ext cx="8496944" cy="5030788"/>
          </a:xfrm>
        </p:spPr>
        <p:txBody>
          <a:bodyPr>
            <a:noAutofit/>
          </a:bodyPr>
          <a:lstStyle/>
          <a:p>
            <a:pPr marL="255588" indent="-255588">
              <a:buClr>
                <a:srgbClr val="00B050"/>
              </a:buClr>
              <a:buSzPct val="80000"/>
            </a:pPr>
            <a:r>
              <a:rPr lang="en-GB" sz="1800" b="1" dirty="0" smtClean="0"/>
              <a:t>Fitness</a:t>
            </a:r>
            <a:r>
              <a:rPr lang="en-GB" sz="1800" dirty="0" smtClean="0"/>
              <a:t> – Linked to obesity, the fitness levels of children has been seen to drop in the last twenty years and naturally Gaming and the withdrawing from socialisation has been blamed. With the introduction of Wii Fit, the newspapers grabbed this as a new age of interactivity and promise, families playing tennis in front of the televisions, running on the Wii board, boxing and jumping about on the Kinect etc. Parents see their children playing Fifa and say they should get out there and play it for real but there is almost as much Football, Cricket, Gaelic, Baseball etc. being played as there ever was.</a:t>
            </a:r>
          </a:p>
          <a:p>
            <a:pPr marL="255588" indent="-255588">
              <a:buClr>
                <a:srgbClr val="00B050"/>
              </a:buClr>
              <a:buSzPct val="80000"/>
            </a:pPr>
            <a:r>
              <a:rPr lang="en-GB" sz="1800" b="1" dirty="0" smtClean="0"/>
              <a:t>RSI</a:t>
            </a:r>
            <a:r>
              <a:rPr lang="en-GB" sz="1800" dirty="0" smtClean="0"/>
              <a:t> in young people is rare but starting to become more evident as the need to play more games, to sit in front of a console and repeat the same actions over and over again is growing. </a:t>
            </a:r>
            <a:r>
              <a:rPr lang="en-GB" sz="1800" dirty="0"/>
              <a:t>69% of all primary wage earners play some type of video </a:t>
            </a:r>
            <a:r>
              <a:rPr lang="en-GB" sz="1800" dirty="0" smtClean="0"/>
              <a:t>game, </a:t>
            </a:r>
            <a:r>
              <a:rPr lang="en-GB" sz="1800" dirty="0"/>
              <a:t>Hours of limited movement or immobility prevents proper </a:t>
            </a:r>
            <a:r>
              <a:rPr lang="en-GB" sz="1800" dirty="0" smtClean="0"/>
              <a:t>blood flow </a:t>
            </a:r>
            <a:r>
              <a:rPr lang="en-GB" sz="1800" dirty="0"/>
              <a:t>to the extremities, constant staring at the screen can impair your vision, and even the curvature of the spine can also be </a:t>
            </a:r>
            <a:r>
              <a:rPr lang="en-GB" sz="1800" dirty="0" smtClean="0"/>
              <a:t>affected.</a:t>
            </a:r>
          </a:p>
          <a:p>
            <a:pPr marL="255588" indent="-255588">
              <a:buClr>
                <a:srgbClr val="00B050"/>
              </a:buClr>
              <a:buSzPct val="80000"/>
            </a:pPr>
            <a:r>
              <a:rPr lang="en-GB" sz="1800" dirty="0" smtClean="0"/>
              <a:t>The </a:t>
            </a:r>
            <a:r>
              <a:rPr lang="en-GB" sz="1800" dirty="0"/>
              <a:t>most common injuries </a:t>
            </a:r>
            <a:r>
              <a:rPr lang="en-GB" sz="1800" dirty="0" smtClean="0"/>
              <a:t>doctors </a:t>
            </a:r>
            <a:r>
              <a:rPr lang="en-GB" sz="1800" dirty="0"/>
              <a:t>see on a regular basis </a:t>
            </a:r>
            <a:r>
              <a:rPr lang="en-GB" sz="1800" dirty="0" smtClean="0"/>
              <a:t>are repetitive </a:t>
            </a:r>
            <a:r>
              <a:rPr lang="en-GB" sz="1800" dirty="0"/>
              <a:t>stress injuries, or RSIs, of the thumbs, hands and wrists. These injuries are so common now that they have been given their own names in the </a:t>
            </a:r>
            <a:r>
              <a:rPr lang="en-GB" sz="1800" dirty="0" smtClean="0"/>
              <a:t>dictionary </a:t>
            </a:r>
            <a:r>
              <a:rPr lang="en-GB" sz="1800" dirty="0"/>
              <a:t>of medical terminology; “texting thumb” and “nintendinitis” are just two of the RSIs created by modern technology</a:t>
            </a:r>
            <a:r>
              <a:rPr lang="en-GB" sz="1800" dirty="0" smtClean="0"/>
              <a:t>.</a:t>
            </a:r>
            <a:endParaRPr lang="en-GB" sz="1800" dirty="0"/>
          </a:p>
        </p:txBody>
      </p:sp>
      <p:sp>
        <p:nvSpPr>
          <p:cNvPr id="5" name="Title 2"/>
          <p:cNvSpPr>
            <a:spLocks noGrp="1"/>
          </p:cNvSpPr>
          <p:nvPr>
            <p:ph type="title"/>
          </p:nvPr>
        </p:nvSpPr>
        <p:spPr>
          <a:xfrm>
            <a:off x="35496" y="72008"/>
            <a:ext cx="7551448" cy="548680"/>
          </a:xfrm>
        </p:spPr>
        <p:txBody>
          <a:bodyPr>
            <a:normAutofit fontScale="90000"/>
          </a:bodyPr>
          <a:lstStyle/>
          <a:p>
            <a:r>
              <a:rPr lang="en-GB" sz="3600" dirty="0" smtClean="0"/>
              <a:t>5.1 </a:t>
            </a:r>
            <a:r>
              <a:rPr lang="en-GB" sz="3600" dirty="0"/>
              <a:t>– </a:t>
            </a:r>
            <a:r>
              <a:rPr lang="en-GB" sz="3600" dirty="0" smtClean="0"/>
              <a:t>Ethical Appreciation of </a:t>
            </a:r>
            <a:r>
              <a:rPr lang="en-GB" sz="3600" dirty="0"/>
              <a:t>ICT – </a:t>
            </a:r>
            <a:r>
              <a:rPr lang="en-GB" sz="3600" dirty="0" smtClean="0"/>
              <a:t>Health</a:t>
            </a:r>
            <a:endParaRPr lang="en-GB" sz="3600" dirty="0"/>
          </a:p>
        </p:txBody>
      </p:sp>
    </p:spTree>
    <p:extLst>
      <p:ext uri="{BB962C8B-B14F-4D97-AF65-F5344CB8AC3E}">
        <p14:creationId xmlns:p14="http://schemas.microsoft.com/office/powerpoint/2010/main" val="2209278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496" y="72008"/>
            <a:ext cx="8796836" cy="548680"/>
          </a:xfrm>
        </p:spPr>
        <p:txBody>
          <a:bodyPr>
            <a:noAutofit/>
          </a:bodyPr>
          <a:lstStyle/>
          <a:p>
            <a:r>
              <a:rPr lang="en-GB" sz="3000" dirty="0" smtClean="0"/>
              <a:t>5.1 </a:t>
            </a:r>
            <a:r>
              <a:rPr lang="en-GB" sz="3000" dirty="0"/>
              <a:t>– Ethical Appreciation of ICT – </a:t>
            </a:r>
            <a:r>
              <a:rPr lang="en-GB" sz="3000" dirty="0" smtClean="0"/>
              <a:t>Web Medicine</a:t>
            </a:r>
            <a:endParaRPr lang="en-GB" sz="3000" dirty="0"/>
          </a:p>
        </p:txBody>
      </p:sp>
      <p:sp>
        <p:nvSpPr>
          <p:cNvPr id="2" name="Content Placeholder 1"/>
          <p:cNvSpPr>
            <a:spLocks noGrp="1"/>
          </p:cNvSpPr>
          <p:nvPr>
            <p:ph idx="4294967295"/>
          </p:nvPr>
        </p:nvSpPr>
        <p:spPr>
          <a:xfrm>
            <a:off x="323529" y="1124744"/>
            <a:ext cx="6480719" cy="5030788"/>
          </a:xfrm>
        </p:spPr>
        <p:txBody>
          <a:bodyPr>
            <a:noAutofit/>
          </a:bodyPr>
          <a:lstStyle/>
          <a:p>
            <a:pPr marL="255588" indent="-255588">
              <a:buClr>
                <a:srgbClr val="00B050"/>
              </a:buClr>
              <a:buSzPct val="80000"/>
            </a:pPr>
            <a:r>
              <a:rPr lang="en-US" sz="1780" dirty="0"/>
              <a:t>No one likes going to visit the doctor and with today’s increasingly busy lifestyles, trying to find the time to make an appointment with your GP can be difficult. This has perhaps been compounded by the growth in medical self diagnostic internet sites. Simply enter a list of your current symptoms into the online database and within seconds you will receive a ‘medical diagnosis.’ </a:t>
            </a:r>
            <a:endParaRPr lang="en-US" sz="1780" dirty="0" smtClean="0"/>
          </a:p>
          <a:p>
            <a:pPr marL="255588" indent="-255588">
              <a:buClr>
                <a:srgbClr val="00B050"/>
              </a:buClr>
              <a:buSzPct val="80000"/>
            </a:pPr>
            <a:r>
              <a:rPr lang="en-US" sz="1780" dirty="0" smtClean="0"/>
              <a:t>Being </a:t>
            </a:r>
            <a:r>
              <a:rPr lang="en-US" sz="1780" dirty="0"/>
              <a:t>able to put your mind to rest at 3am, realising that you probably have a bad bout of wind rather than appendicitis can be a very good thing. However, such sites should be used with caution because there is a danger that a serious illness could be misdiagnosed by the online ‘medical expert</a:t>
            </a:r>
            <a:r>
              <a:rPr lang="en-US" sz="1780" dirty="0" smtClean="0"/>
              <a:t>’</a:t>
            </a:r>
          </a:p>
          <a:p>
            <a:pPr marL="0" indent="0">
              <a:buClr>
                <a:srgbClr val="00B050"/>
              </a:buClr>
              <a:buSzPct val="80000"/>
              <a:buNone/>
            </a:pPr>
            <a:r>
              <a:rPr lang="en-US" sz="1780" b="1" dirty="0" smtClean="0">
                <a:solidFill>
                  <a:srgbClr val="FF0000"/>
                </a:solidFill>
              </a:rPr>
              <a:t>Task 8</a:t>
            </a:r>
          </a:p>
          <a:p>
            <a:pPr marL="255588" indent="-255588">
              <a:buClr>
                <a:srgbClr val="00B050"/>
              </a:buClr>
              <a:buSzPct val="80000"/>
            </a:pPr>
            <a:r>
              <a:rPr lang="en-US" sz="1780" dirty="0" smtClean="0">
                <a:solidFill>
                  <a:srgbClr val="FF0000"/>
                </a:solidFill>
              </a:rPr>
              <a:t>How </a:t>
            </a:r>
            <a:r>
              <a:rPr lang="en-US" sz="1780" dirty="0">
                <a:solidFill>
                  <a:srgbClr val="FF0000"/>
                </a:solidFill>
              </a:rPr>
              <a:t>accurate do you think these sites can be with their ‘diagnosis</a:t>
            </a:r>
            <a:r>
              <a:rPr lang="en-US" sz="1780" dirty="0" smtClean="0">
                <a:solidFill>
                  <a:srgbClr val="FF0000"/>
                </a:solidFill>
              </a:rPr>
              <a:t>’?</a:t>
            </a:r>
          </a:p>
          <a:p>
            <a:pPr marL="255588" indent="-255588">
              <a:buClr>
                <a:srgbClr val="00B050"/>
              </a:buClr>
              <a:buSzPct val="80000"/>
            </a:pPr>
            <a:r>
              <a:rPr lang="en-US" sz="1780" dirty="0" smtClean="0">
                <a:solidFill>
                  <a:srgbClr val="FF0000"/>
                </a:solidFill>
              </a:rPr>
              <a:t>What </a:t>
            </a:r>
            <a:r>
              <a:rPr lang="en-US" sz="1780" dirty="0">
                <a:solidFill>
                  <a:srgbClr val="FF0000"/>
                </a:solidFill>
              </a:rPr>
              <a:t>are the potential risks to a patient if the site mis-diagnoses their symptoms? </a:t>
            </a:r>
            <a:endParaRPr lang="en-US" sz="1780" dirty="0" smtClean="0">
              <a:solidFill>
                <a:srgbClr val="FF0000"/>
              </a:solidFill>
            </a:endParaRPr>
          </a:p>
          <a:p>
            <a:pPr marL="255588" indent="-255588">
              <a:buClr>
                <a:srgbClr val="00B050"/>
              </a:buClr>
              <a:buSzPct val="80000"/>
            </a:pPr>
            <a:r>
              <a:rPr lang="en-US" sz="1780" dirty="0" smtClean="0">
                <a:solidFill>
                  <a:srgbClr val="FF0000"/>
                </a:solidFill>
              </a:rPr>
              <a:t>What </a:t>
            </a:r>
            <a:r>
              <a:rPr lang="en-US" sz="1780" dirty="0">
                <a:solidFill>
                  <a:srgbClr val="FF0000"/>
                </a:solidFill>
              </a:rPr>
              <a:t>are your views on such sites ultimately being there to make money from people who visit them?</a:t>
            </a:r>
            <a:endParaRPr lang="en-GB" sz="1780" dirty="0">
              <a:solidFill>
                <a:srgbClr val="FF0000"/>
              </a:solidFill>
            </a:endParaRPr>
          </a:p>
        </p:txBody>
      </p:sp>
      <p:pic>
        <p:nvPicPr>
          <p:cNvPr id="6" name="Picture 5"/>
          <p:cNvPicPr>
            <a:picLocks noChangeAspect="1"/>
          </p:cNvPicPr>
          <p:nvPr/>
        </p:nvPicPr>
        <p:blipFill rotWithShape="1">
          <a:blip r:embed="rId3"/>
          <a:srcRect l="12367" t="18500" r="30630" b="22437"/>
          <a:stretch/>
        </p:blipFill>
        <p:spPr>
          <a:xfrm>
            <a:off x="6724148" y="1124744"/>
            <a:ext cx="2101434" cy="1224136"/>
          </a:xfrm>
          <a:prstGeom prst="rect">
            <a:avLst/>
          </a:prstGeom>
        </p:spPr>
      </p:pic>
      <p:pic>
        <p:nvPicPr>
          <p:cNvPr id="7" name="Picture 6"/>
          <p:cNvPicPr>
            <a:picLocks noChangeAspect="1"/>
          </p:cNvPicPr>
          <p:nvPr/>
        </p:nvPicPr>
        <p:blipFill rotWithShape="1">
          <a:blip r:embed="rId4"/>
          <a:srcRect l="15133" t="13579" r="33951" b="23423"/>
          <a:stretch/>
        </p:blipFill>
        <p:spPr>
          <a:xfrm>
            <a:off x="6755351" y="2564904"/>
            <a:ext cx="2070231" cy="1440160"/>
          </a:xfrm>
          <a:prstGeom prst="rect">
            <a:avLst/>
          </a:prstGeom>
        </p:spPr>
      </p:pic>
      <p:pic>
        <p:nvPicPr>
          <p:cNvPr id="9" name="Picture 8">
            <a:hlinkClick r:id="rId5"/>
          </p:cNvPr>
          <p:cNvPicPr>
            <a:picLocks noChangeAspect="1"/>
          </p:cNvPicPr>
          <p:nvPr/>
        </p:nvPicPr>
        <p:blipFill rotWithShape="1">
          <a:blip r:embed="rId6"/>
          <a:srcRect l="9046" t="19485" r="33950" b="16531"/>
          <a:stretch/>
        </p:blipFill>
        <p:spPr>
          <a:xfrm>
            <a:off x="6771692" y="4221088"/>
            <a:ext cx="2053890" cy="1296144"/>
          </a:xfrm>
          <a:prstGeom prst="rect">
            <a:avLst/>
          </a:prstGeom>
        </p:spPr>
      </p:pic>
    </p:spTree>
    <p:extLst>
      <p:ext uri="{BB962C8B-B14F-4D97-AF65-F5344CB8AC3E}">
        <p14:creationId xmlns:p14="http://schemas.microsoft.com/office/powerpoint/2010/main" val="3173803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88" y="44624"/>
            <a:ext cx="8919600" cy="548680"/>
          </a:xfrm>
        </p:spPr>
        <p:txBody>
          <a:bodyPr>
            <a:noAutofit/>
          </a:bodyPr>
          <a:lstStyle/>
          <a:p>
            <a:r>
              <a:rPr lang="en-GB" sz="3000" dirty="0" smtClean="0"/>
              <a:t>5.1 </a:t>
            </a:r>
            <a:r>
              <a:rPr lang="en-GB" sz="3000" dirty="0"/>
              <a:t>– Cultural </a:t>
            </a:r>
            <a:r>
              <a:rPr lang="en-GB" sz="3000" dirty="0" smtClean="0"/>
              <a:t>Appreciation of </a:t>
            </a:r>
            <a:r>
              <a:rPr lang="en-GB" sz="3000" dirty="0"/>
              <a:t>ICT – </a:t>
            </a:r>
            <a:r>
              <a:rPr lang="en-GB" sz="3000" dirty="0" smtClean="0"/>
              <a:t>Global World</a:t>
            </a:r>
            <a:endParaRPr lang="en-GB" sz="3000" dirty="0"/>
          </a:p>
        </p:txBody>
      </p:sp>
      <p:sp>
        <p:nvSpPr>
          <p:cNvPr id="2" name="Content Placeholder 1"/>
          <p:cNvSpPr>
            <a:spLocks noGrp="1"/>
          </p:cNvSpPr>
          <p:nvPr>
            <p:ph idx="4294967295"/>
          </p:nvPr>
        </p:nvSpPr>
        <p:spPr>
          <a:xfrm>
            <a:off x="251520" y="1052736"/>
            <a:ext cx="6336704" cy="5318125"/>
          </a:xfrm>
        </p:spPr>
        <p:txBody>
          <a:bodyPr>
            <a:noAutofit/>
          </a:bodyPr>
          <a:lstStyle/>
          <a:p>
            <a:pPr marL="268288" indent="-268288">
              <a:buClr>
                <a:srgbClr val="00B050"/>
              </a:buClr>
              <a:buSzPct val="80000"/>
            </a:pPr>
            <a:r>
              <a:rPr lang="en-GB" sz="1800" b="1" dirty="0" smtClean="0"/>
              <a:t>Global play</a:t>
            </a:r>
            <a:r>
              <a:rPr lang="en-GB" sz="1800" dirty="0" smtClean="0"/>
              <a:t> – Before online play users bought the games, played the games, put the games back in their boxes and that </a:t>
            </a:r>
            <a:r>
              <a:rPr lang="en-GB" sz="1800" dirty="0"/>
              <a:t>was </a:t>
            </a:r>
            <a:r>
              <a:rPr lang="en-GB" sz="1800" dirty="0" smtClean="0"/>
              <a:t>that, </a:t>
            </a:r>
            <a:r>
              <a:rPr lang="en-GB" sz="1800" dirty="0"/>
              <a:t>little or no external interaction except talking to friends about </a:t>
            </a:r>
            <a:r>
              <a:rPr lang="en-GB" sz="1800" dirty="0" smtClean="0"/>
              <a:t>it, which armour in Skyrim they preferred or how many little soldiers they collected in FF7. Online play has been the unique selling point since Xbox360 and PC’s before that. Breaking down country barriers, playing against people from nations around the world, teaming up against other countries, joining a game with a thousand users. The next generation of RTS will have ten thousand users in different teams fighting a war against each other. It is what the gaming industry has always wanted, a captured world audience.</a:t>
            </a:r>
          </a:p>
          <a:p>
            <a:pPr marL="268288" indent="-268288">
              <a:buClr>
                <a:srgbClr val="00B050"/>
              </a:buClr>
              <a:buSzPct val="80000"/>
            </a:pPr>
            <a:r>
              <a:rPr lang="en-GB" sz="1800" dirty="0" smtClean="0"/>
              <a:t>The downsides of this include government blocking. In countries where Twitter is illegal, free speech through online play will be monitored for similar reasons. Similarly Global Play and anonymity can lead to Trolling </a:t>
            </a:r>
            <a:r>
              <a:rPr lang="en-GB" sz="1800" dirty="0"/>
              <a:t>and </a:t>
            </a:r>
            <a:r>
              <a:rPr lang="en-GB" sz="1800" dirty="0" smtClean="0"/>
              <a:t>Grooming, </a:t>
            </a:r>
            <a:r>
              <a:rPr lang="en-GB" sz="1800" dirty="0"/>
              <a:t>at least the press believes so. </a:t>
            </a:r>
            <a:r>
              <a:rPr lang="en-GB" sz="1800" dirty="0" smtClean="0"/>
              <a:t>There are arguments for and against, the biggest being that the world is not ready for the breaking down of cultural, physical and religious barriers that the freedom of net play offers.</a:t>
            </a:r>
          </a:p>
        </p:txBody>
      </p:sp>
      <p:pic>
        <p:nvPicPr>
          <p:cNvPr id="4" name="Picture 3">
            <a:hlinkClick r:id="rId3"/>
          </p:cNvPr>
          <p:cNvPicPr>
            <a:picLocks noChangeAspect="1"/>
          </p:cNvPicPr>
          <p:nvPr/>
        </p:nvPicPr>
        <p:blipFill rotWithShape="1">
          <a:blip r:embed="rId4"/>
          <a:srcRect l="13474" t="37203" r="38378" b="12594"/>
          <a:stretch/>
        </p:blipFill>
        <p:spPr>
          <a:xfrm>
            <a:off x="6609403" y="1052736"/>
            <a:ext cx="2211070" cy="1296144"/>
          </a:xfrm>
          <a:prstGeom prst="rect">
            <a:avLst/>
          </a:prstGeom>
        </p:spPr>
      </p:pic>
      <p:pic>
        <p:nvPicPr>
          <p:cNvPr id="5" name="Picture 4">
            <a:hlinkClick r:id="rId5"/>
          </p:cNvPr>
          <p:cNvPicPr>
            <a:picLocks noChangeAspect="1"/>
          </p:cNvPicPr>
          <p:nvPr/>
        </p:nvPicPr>
        <p:blipFill rotWithShape="1">
          <a:blip r:embed="rId6"/>
          <a:srcRect l="14580" t="19485" r="39485" b="13578"/>
          <a:stretch/>
        </p:blipFill>
        <p:spPr>
          <a:xfrm>
            <a:off x="6609403" y="2492896"/>
            <a:ext cx="2211070" cy="1811479"/>
          </a:xfrm>
          <a:prstGeom prst="rect">
            <a:avLst/>
          </a:prstGeom>
        </p:spPr>
      </p:pic>
      <p:pic>
        <p:nvPicPr>
          <p:cNvPr id="6" name="Picture 5">
            <a:hlinkClick r:id="rId7"/>
          </p:cNvPr>
          <p:cNvPicPr>
            <a:picLocks noChangeAspect="1"/>
          </p:cNvPicPr>
          <p:nvPr/>
        </p:nvPicPr>
        <p:blipFill rotWithShape="1">
          <a:blip r:embed="rId8"/>
          <a:srcRect l="8854" t="17719" r="33035" b="9438"/>
          <a:stretch/>
        </p:blipFill>
        <p:spPr>
          <a:xfrm>
            <a:off x="6588223" y="4448392"/>
            <a:ext cx="2232249" cy="1573204"/>
          </a:xfrm>
          <a:prstGeom prst="rect">
            <a:avLst/>
          </a:prstGeom>
        </p:spPr>
      </p:pic>
    </p:spTree>
    <p:extLst>
      <p:ext uri="{BB962C8B-B14F-4D97-AF65-F5344CB8AC3E}">
        <p14:creationId xmlns:p14="http://schemas.microsoft.com/office/powerpoint/2010/main" val="40269628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5693866"/>
          </a:xfrm>
          <a:prstGeom prst="rect">
            <a:avLst/>
          </a:prstGeom>
        </p:spPr>
        <p:txBody>
          <a:bodyPr wrap="square">
            <a:spAutoFit/>
          </a:bodyPr>
          <a:lstStyle/>
          <a:p>
            <a:pPr marL="339725" indent="-339725">
              <a:buClr>
                <a:srgbClr val="00B050"/>
              </a:buClr>
              <a:buFont typeface="Wingdings 3" panose="05040102010807070707" pitchFamily="18" charset="2"/>
              <a:buChar char=""/>
            </a:pPr>
            <a:r>
              <a:rPr lang="en-US" sz="2800" dirty="0" smtClean="0"/>
              <a:t>Within every organisation there are issues with staff that need to be addressed, specifically due to the increased use of ICT in the workplace. These operational issues can have an impact on moral, safety and the way staff perceive working conditions.</a:t>
            </a:r>
          </a:p>
          <a:p>
            <a:pPr marL="796925" indent="-339725">
              <a:buClr>
                <a:srgbClr val="00B050"/>
              </a:buClr>
              <a:buFont typeface="Arial" panose="020B0604020202020204" pitchFamily="34" charset="0"/>
              <a:buChar char="•"/>
            </a:pPr>
            <a:r>
              <a:rPr lang="en-US" sz="2800" dirty="0" smtClean="0"/>
              <a:t>Security</a:t>
            </a:r>
          </a:p>
          <a:p>
            <a:pPr marL="796925" indent="-339725">
              <a:buClr>
                <a:srgbClr val="00B050"/>
              </a:buClr>
              <a:buFont typeface="Arial" panose="020B0604020202020204" pitchFamily="34" charset="0"/>
              <a:buChar char="•"/>
            </a:pPr>
            <a:r>
              <a:rPr lang="en-US" sz="2800" dirty="0" smtClean="0"/>
              <a:t>Health </a:t>
            </a:r>
            <a:r>
              <a:rPr lang="en-US" sz="2800" dirty="0"/>
              <a:t>and </a:t>
            </a:r>
            <a:r>
              <a:rPr lang="en-US" sz="2800" dirty="0" smtClean="0"/>
              <a:t>safety</a:t>
            </a:r>
          </a:p>
          <a:p>
            <a:pPr marL="796925" indent="-339725">
              <a:buClr>
                <a:srgbClr val="00B050"/>
              </a:buClr>
              <a:buFont typeface="Arial" panose="020B0604020202020204" pitchFamily="34" charset="0"/>
              <a:buChar char="•"/>
            </a:pPr>
            <a:r>
              <a:rPr lang="en-US" sz="2800" dirty="0" smtClean="0"/>
              <a:t>Disaster planning</a:t>
            </a:r>
          </a:p>
          <a:p>
            <a:pPr marL="796925" indent="-339725">
              <a:buClr>
                <a:srgbClr val="00B050"/>
              </a:buClr>
              <a:buFont typeface="Arial" panose="020B0604020202020204" pitchFamily="34" charset="0"/>
              <a:buChar char="•"/>
            </a:pPr>
            <a:r>
              <a:rPr lang="en-US" sz="2800" dirty="0" smtClean="0"/>
              <a:t>Organisational issues</a:t>
            </a:r>
          </a:p>
          <a:p>
            <a:pPr marL="796925" indent="-339725">
              <a:buClr>
                <a:srgbClr val="00B050"/>
              </a:buClr>
              <a:buFont typeface="Arial" panose="020B0604020202020204" pitchFamily="34" charset="0"/>
              <a:buChar char="•"/>
            </a:pPr>
            <a:r>
              <a:rPr lang="en-US" sz="2800" dirty="0"/>
              <a:t>C</a:t>
            </a:r>
            <a:r>
              <a:rPr lang="en-US" sz="2800" dirty="0" smtClean="0"/>
              <a:t>hange management</a:t>
            </a:r>
          </a:p>
          <a:p>
            <a:pPr marL="796925" indent="-339725">
              <a:buClr>
                <a:srgbClr val="00B050"/>
              </a:buClr>
              <a:buFont typeface="Arial" panose="020B0604020202020204" pitchFamily="34" charset="0"/>
              <a:buChar char="•"/>
            </a:pPr>
            <a:r>
              <a:rPr lang="en-US" sz="2800" dirty="0"/>
              <a:t>S</a:t>
            </a:r>
            <a:r>
              <a:rPr lang="en-US" sz="2800" dirty="0" smtClean="0"/>
              <a:t>cale </a:t>
            </a:r>
            <a:r>
              <a:rPr lang="en-US" sz="2800" dirty="0"/>
              <a:t>of change.</a:t>
            </a:r>
            <a:endParaRPr lang="en-US" sz="2800" dirty="0">
              <a:solidFill>
                <a:srgbClr val="FF0000"/>
              </a:solidFill>
            </a:endParaRPr>
          </a:p>
        </p:txBody>
      </p:sp>
      <p:sp>
        <p:nvSpPr>
          <p:cNvPr id="18" name="Title 1"/>
          <p:cNvSpPr>
            <a:spLocks noGrp="1"/>
          </p:cNvSpPr>
          <p:nvPr>
            <p:ph type="title"/>
          </p:nvPr>
        </p:nvSpPr>
        <p:spPr>
          <a:xfrm>
            <a:off x="35496" y="44624"/>
            <a:ext cx="7776864" cy="432048"/>
          </a:xfrm>
        </p:spPr>
        <p:txBody>
          <a:bodyPr>
            <a:noAutofit/>
          </a:bodyPr>
          <a:lstStyle/>
          <a:p>
            <a:r>
              <a:rPr lang="en-GB" dirty="0" smtClean="0"/>
              <a:t>5.2 – Operational Issues</a:t>
            </a:r>
            <a:endParaRPr lang="en-GB"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3725909515"/>
              </p:ext>
            </p:extLst>
          </p:nvPr>
        </p:nvGraphicFramePr>
        <p:xfrm>
          <a:off x="7164288" y="1052736"/>
          <a:ext cx="1656184" cy="5617788"/>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3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Change within the ICT world happens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Built in redundancy</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Why do schools not replace Base machines with Laptops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How can Thin Client reduce change issues</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Can a student sue over Health and Safety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What is an AUP policy</a:t>
                      </a:r>
                    </a:p>
                    <a:p>
                      <a:pPr marL="177800" indent="-177800" algn="l">
                        <a:spcAft>
                          <a:spcPts val="600"/>
                        </a:spcAft>
                        <a:buFontTx/>
                        <a:buBlip>
                          <a:blip r:embed="rId3"/>
                        </a:buBlip>
                      </a:pPr>
                      <a:r>
                        <a:rPr lang="en-US" sz="1330" baseline="0" dirty="0" smtClean="0">
                          <a:solidFill>
                            <a:srgbClr val="FF0000"/>
                          </a:solidFill>
                          <a:effectLst/>
                          <a:latin typeface="Arial" pitchFamily="34" charset="0"/>
                          <a:ea typeface="Times New Roman"/>
                          <a:cs typeface="Arial" pitchFamily="34" charset="0"/>
                        </a:rPr>
                        <a:t>What’s the harm downloading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Why is Facebook blocked</a:t>
                      </a:r>
                      <a:endParaRPr lang="en-GB" sz="133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629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797011"/>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35496" y="44624"/>
            <a:ext cx="9001000" cy="432048"/>
          </a:xfrm>
        </p:spPr>
        <p:txBody>
          <a:bodyPr>
            <a:noAutofit/>
          </a:bodyPr>
          <a:lstStyle/>
          <a:p>
            <a:r>
              <a:rPr lang="en-GB" dirty="0" smtClean="0"/>
              <a:t>5.2 – Operational Issues - Security</a:t>
            </a:r>
            <a:endParaRPr lang="en-GB"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1002258988"/>
              </p:ext>
            </p:extLst>
          </p:nvPr>
        </p:nvGraphicFramePr>
        <p:xfrm>
          <a:off x="7164288" y="1052736"/>
          <a:ext cx="1656184" cy="5617788"/>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3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Change within the ICT world happens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Built in redundancy</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Why do schools not replace Base machines with Laptops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How can Thin Client reduce change issues</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Can a student sue over Health and Safety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What is an AUP policy</a:t>
                      </a:r>
                    </a:p>
                    <a:p>
                      <a:pPr marL="177800" indent="-177800" algn="l">
                        <a:spcAft>
                          <a:spcPts val="600"/>
                        </a:spcAft>
                        <a:buFontTx/>
                        <a:buBlip>
                          <a:blip r:embed="rId3"/>
                        </a:buBlip>
                      </a:pPr>
                      <a:r>
                        <a:rPr lang="en-US" sz="1330" baseline="0" dirty="0" smtClean="0">
                          <a:solidFill>
                            <a:srgbClr val="FF0000"/>
                          </a:solidFill>
                          <a:effectLst/>
                          <a:latin typeface="Arial" pitchFamily="34" charset="0"/>
                          <a:ea typeface="Times New Roman"/>
                          <a:cs typeface="Arial" pitchFamily="34" charset="0"/>
                        </a:rPr>
                        <a:t>What’s the harm downloading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Why is Facebook blocked</a:t>
                      </a:r>
                      <a:endParaRPr lang="en-GB" sz="133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p:cNvGrpSpPr>
            <a:grpSpLocks/>
          </p:cNvGrpSpPr>
          <p:nvPr/>
        </p:nvGrpSpPr>
        <p:grpSpPr bwMode="auto">
          <a:xfrm>
            <a:off x="251520" y="1196752"/>
            <a:ext cx="6768752" cy="5288632"/>
            <a:chOff x="1635" y="2709"/>
            <a:chExt cx="8805" cy="6750"/>
          </a:xfrm>
        </p:grpSpPr>
        <p:sp>
          <p:nvSpPr>
            <p:cNvPr id="7" name="Text Box 5"/>
            <p:cNvSpPr txBox="1">
              <a:spLocks noChangeArrowheads="1"/>
            </p:cNvSpPr>
            <p:nvPr/>
          </p:nvSpPr>
          <p:spPr bwMode="auto">
            <a:xfrm>
              <a:off x="2415" y="2709"/>
              <a:ext cx="7740" cy="6750"/>
            </a:xfrm>
            <a:prstGeom prst="rect">
              <a:avLst/>
            </a:prstGeom>
            <a:solidFill>
              <a:srgbClr val="C0C0C0"/>
            </a:solidFill>
            <a:ln w="9525">
              <a:solidFill>
                <a:srgbClr val="000000"/>
              </a:solidFill>
              <a:miter lim="800000"/>
              <a:headEnd/>
              <a:tailEnd/>
            </a:ln>
          </p:spPr>
          <p:txBody>
            <a:bodyPr/>
            <a:lstStyle/>
            <a:p>
              <a:pPr algn="ctr" eaLnBrk="0" hangingPunct="0"/>
              <a:r>
                <a:rPr lang="en-US" sz="1200" dirty="0">
                  <a:latin typeface="Times New Roman" pitchFamily="18" charset="0"/>
                </a:rPr>
                <a:t>Personnel screening</a:t>
              </a:r>
            </a:p>
          </p:txBody>
        </p:sp>
        <p:sp>
          <p:nvSpPr>
            <p:cNvPr id="8" name="Text Box 6"/>
            <p:cNvSpPr txBox="1">
              <a:spLocks noChangeArrowheads="1"/>
            </p:cNvSpPr>
            <p:nvPr/>
          </p:nvSpPr>
          <p:spPr bwMode="auto">
            <a:xfrm>
              <a:off x="2895" y="3189"/>
              <a:ext cx="6750" cy="5760"/>
            </a:xfrm>
            <a:prstGeom prst="rect">
              <a:avLst/>
            </a:prstGeom>
            <a:solidFill>
              <a:srgbClr val="FFFFFF"/>
            </a:solidFill>
            <a:ln w="9525">
              <a:solidFill>
                <a:srgbClr val="000000"/>
              </a:solidFill>
              <a:miter lim="800000"/>
              <a:headEnd/>
              <a:tailEnd/>
            </a:ln>
          </p:spPr>
          <p:txBody>
            <a:bodyPr/>
            <a:lstStyle/>
            <a:p>
              <a:pPr algn="ctr" eaLnBrk="0" hangingPunct="0"/>
              <a:r>
                <a:rPr lang="en-US" sz="1200" dirty="0">
                  <a:solidFill>
                    <a:srgbClr val="FF0000"/>
                  </a:solidFill>
                  <a:latin typeface="Times New Roman" pitchFamily="18" charset="0"/>
                </a:rPr>
                <a:t>Operational security</a:t>
              </a:r>
            </a:p>
          </p:txBody>
        </p:sp>
        <p:sp>
          <p:nvSpPr>
            <p:cNvPr id="9" name="Text Box 7"/>
            <p:cNvSpPr txBox="1">
              <a:spLocks noChangeArrowheads="1"/>
            </p:cNvSpPr>
            <p:nvPr/>
          </p:nvSpPr>
          <p:spPr bwMode="auto">
            <a:xfrm>
              <a:off x="3375" y="3624"/>
              <a:ext cx="5805" cy="4785"/>
            </a:xfrm>
            <a:prstGeom prst="rect">
              <a:avLst/>
            </a:prstGeom>
            <a:solidFill>
              <a:srgbClr val="C0C0C0"/>
            </a:solidFill>
            <a:ln w="9525">
              <a:solidFill>
                <a:srgbClr val="000000"/>
              </a:solidFill>
              <a:miter lim="800000"/>
              <a:headEnd/>
              <a:tailEnd/>
            </a:ln>
          </p:spPr>
          <p:txBody>
            <a:bodyPr/>
            <a:lstStyle/>
            <a:p>
              <a:pPr algn="ctr" eaLnBrk="0" hangingPunct="0"/>
              <a:r>
                <a:rPr lang="en-US" sz="1200" dirty="0">
                  <a:latin typeface="Times New Roman" pitchFamily="18" charset="0"/>
                </a:rPr>
                <a:t>Communications security</a:t>
              </a:r>
            </a:p>
          </p:txBody>
        </p:sp>
        <p:sp>
          <p:nvSpPr>
            <p:cNvPr id="10" name="Text Box 8"/>
            <p:cNvSpPr txBox="1">
              <a:spLocks noChangeArrowheads="1"/>
            </p:cNvSpPr>
            <p:nvPr/>
          </p:nvSpPr>
          <p:spPr bwMode="auto">
            <a:xfrm>
              <a:off x="3810" y="4059"/>
              <a:ext cx="4860" cy="3870"/>
            </a:xfrm>
            <a:prstGeom prst="rect">
              <a:avLst/>
            </a:prstGeom>
            <a:solidFill>
              <a:srgbClr val="FFFFFF"/>
            </a:solidFill>
            <a:ln w="9525">
              <a:solidFill>
                <a:srgbClr val="000000"/>
              </a:solidFill>
              <a:miter lim="800000"/>
              <a:headEnd/>
              <a:tailEnd/>
            </a:ln>
          </p:spPr>
          <p:txBody>
            <a:bodyPr/>
            <a:lstStyle/>
            <a:p>
              <a:pPr algn="ctr" eaLnBrk="0" hangingPunct="0"/>
              <a:r>
                <a:rPr lang="en-US" sz="1200" dirty="0">
                  <a:solidFill>
                    <a:srgbClr val="FF0000"/>
                  </a:solidFill>
                  <a:latin typeface="Times New Roman" pitchFamily="18" charset="0"/>
                </a:rPr>
                <a:t>Authorisation software</a:t>
              </a:r>
            </a:p>
          </p:txBody>
        </p:sp>
        <p:sp>
          <p:nvSpPr>
            <p:cNvPr id="11" name="Text Box 9"/>
            <p:cNvSpPr txBox="1">
              <a:spLocks noChangeArrowheads="1"/>
            </p:cNvSpPr>
            <p:nvPr/>
          </p:nvSpPr>
          <p:spPr bwMode="auto">
            <a:xfrm>
              <a:off x="4365" y="4494"/>
              <a:ext cx="3705" cy="2970"/>
            </a:xfrm>
            <a:prstGeom prst="rect">
              <a:avLst/>
            </a:prstGeom>
            <a:solidFill>
              <a:srgbClr val="C0C0C0"/>
            </a:solidFill>
            <a:ln w="9525">
              <a:solidFill>
                <a:srgbClr val="000000"/>
              </a:solidFill>
              <a:miter lim="800000"/>
              <a:headEnd/>
              <a:tailEnd/>
            </a:ln>
          </p:spPr>
          <p:txBody>
            <a:bodyPr/>
            <a:lstStyle/>
            <a:p>
              <a:pPr algn="ctr" eaLnBrk="0" hangingPunct="0"/>
              <a:r>
                <a:rPr lang="en-US" sz="1200" dirty="0">
                  <a:latin typeface="Times New Roman" pitchFamily="18" charset="0"/>
                </a:rPr>
                <a:t>Terminal use controls</a:t>
              </a:r>
            </a:p>
          </p:txBody>
        </p:sp>
        <p:sp>
          <p:nvSpPr>
            <p:cNvPr id="14" name="Text Box 10"/>
            <p:cNvSpPr txBox="1">
              <a:spLocks noChangeArrowheads="1"/>
            </p:cNvSpPr>
            <p:nvPr/>
          </p:nvSpPr>
          <p:spPr bwMode="auto">
            <a:xfrm>
              <a:off x="4950" y="4914"/>
              <a:ext cx="2580" cy="1920"/>
            </a:xfrm>
            <a:prstGeom prst="rect">
              <a:avLst/>
            </a:prstGeom>
            <a:solidFill>
              <a:srgbClr val="FFFFFF"/>
            </a:solidFill>
            <a:ln w="9525">
              <a:solidFill>
                <a:srgbClr val="000000"/>
              </a:solidFill>
              <a:miter lim="800000"/>
              <a:headEnd/>
              <a:tailEnd/>
            </a:ln>
          </p:spPr>
          <p:txBody>
            <a:bodyPr/>
            <a:lstStyle/>
            <a:p>
              <a:pPr algn="ctr" eaLnBrk="0" hangingPunct="0"/>
              <a:r>
                <a:rPr lang="en-US" sz="1200" dirty="0">
                  <a:solidFill>
                    <a:schemeClr val="bg2"/>
                  </a:solidFill>
                  <a:latin typeface="Times New Roman" pitchFamily="18" charset="0"/>
                </a:rPr>
                <a:t>Building security</a:t>
              </a:r>
            </a:p>
          </p:txBody>
        </p:sp>
        <p:sp>
          <p:nvSpPr>
            <p:cNvPr id="15" name="Rectangle 11"/>
            <p:cNvSpPr>
              <a:spLocks noChangeArrowheads="1"/>
            </p:cNvSpPr>
            <p:nvPr/>
          </p:nvSpPr>
          <p:spPr bwMode="auto">
            <a:xfrm>
              <a:off x="5385" y="5304"/>
              <a:ext cx="1725" cy="930"/>
            </a:xfrm>
            <a:prstGeom prst="rect">
              <a:avLst/>
            </a:prstGeom>
            <a:solidFill>
              <a:srgbClr val="969696"/>
            </a:solidFill>
            <a:ln w="9525">
              <a:noFill/>
              <a:miter lim="800000"/>
              <a:headEnd/>
              <a:tailEnd/>
            </a:ln>
          </p:spPr>
          <p:txBody>
            <a:bodyPr/>
            <a:lstStyle/>
            <a:p>
              <a:endParaRPr lang="en-US" sz="1600" dirty="0"/>
            </a:p>
          </p:txBody>
        </p:sp>
        <p:sp>
          <p:nvSpPr>
            <p:cNvPr id="16" name="Text Box 12"/>
            <p:cNvSpPr txBox="1">
              <a:spLocks noChangeArrowheads="1"/>
            </p:cNvSpPr>
            <p:nvPr/>
          </p:nvSpPr>
          <p:spPr bwMode="auto">
            <a:xfrm>
              <a:off x="5085" y="6249"/>
              <a:ext cx="2325" cy="585"/>
            </a:xfrm>
            <a:prstGeom prst="rect">
              <a:avLst/>
            </a:prstGeom>
            <a:noFill/>
            <a:ln w="9525">
              <a:noFill/>
              <a:miter lim="800000"/>
              <a:headEnd/>
              <a:tailEnd/>
            </a:ln>
          </p:spPr>
          <p:txBody>
            <a:bodyPr/>
            <a:lstStyle/>
            <a:p>
              <a:pPr eaLnBrk="0" hangingPunct="0"/>
              <a:r>
                <a:rPr lang="en-US" sz="1200" i="1" dirty="0">
                  <a:solidFill>
                    <a:srgbClr val="FF0000"/>
                  </a:solidFill>
                  <a:latin typeface="Tms Rmn" charset="0"/>
                </a:rPr>
                <a:t>Guards, Ids, Visitors passes, sign in/out</a:t>
              </a:r>
            </a:p>
          </p:txBody>
        </p:sp>
        <p:sp>
          <p:nvSpPr>
            <p:cNvPr id="17" name="Text Box 13"/>
            <p:cNvSpPr txBox="1">
              <a:spLocks noChangeArrowheads="1"/>
            </p:cNvSpPr>
            <p:nvPr/>
          </p:nvSpPr>
          <p:spPr bwMode="auto">
            <a:xfrm>
              <a:off x="5460" y="5379"/>
              <a:ext cx="1590" cy="795"/>
            </a:xfrm>
            <a:prstGeom prst="rect">
              <a:avLst/>
            </a:prstGeom>
            <a:solidFill>
              <a:srgbClr val="C0C0C0"/>
            </a:solidFill>
            <a:ln w="9525">
              <a:noFill/>
              <a:miter lim="800000"/>
              <a:headEnd/>
              <a:tailEnd/>
            </a:ln>
          </p:spPr>
          <p:txBody>
            <a:bodyPr/>
            <a:lstStyle/>
            <a:p>
              <a:pPr algn="ctr" eaLnBrk="0" hangingPunct="0"/>
              <a:r>
                <a:rPr lang="en-US" sz="1200" i="1" dirty="0">
                  <a:latin typeface="Arial" pitchFamily="34" charset="0"/>
                </a:rPr>
                <a:t>IT SYSTEMS AND </a:t>
              </a:r>
              <a:br>
                <a:rPr lang="en-US" sz="1200" i="1" dirty="0">
                  <a:latin typeface="Arial" pitchFamily="34" charset="0"/>
                </a:rPr>
              </a:br>
              <a:r>
                <a:rPr lang="en-US" sz="1200" i="1" dirty="0">
                  <a:latin typeface="Arial" pitchFamily="34" charset="0"/>
                </a:rPr>
                <a:t>DATA</a:t>
              </a:r>
            </a:p>
          </p:txBody>
        </p:sp>
        <p:sp>
          <p:nvSpPr>
            <p:cNvPr id="19" name="Text Box 14"/>
            <p:cNvSpPr txBox="1">
              <a:spLocks noChangeArrowheads="1"/>
            </p:cNvSpPr>
            <p:nvPr/>
          </p:nvSpPr>
          <p:spPr bwMode="auto">
            <a:xfrm>
              <a:off x="4395" y="6849"/>
              <a:ext cx="3585" cy="645"/>
            </a:xfrm>
            <a:prstGeom prst="rect">
              <a:avLst/>
            </a:prstGeom>
            <a:noFill/>
            <a:ln w="9525">
              <a:noFill/>
              <a:miter lim="800000"/>
              <a:headEnd/>
              <a:tailEnd/>
            </a:ln>
          </p:spPr>
          <p:txBody>
            <a:bodyPr/>
            <a:lstStyle/>
            <a:p>
              <a:pPr algn="ctr" eaLnBrk="0" hangingPunct="0"/>
              <a:r>
                <a:rPr lang="en-US" sz="1200" dirty="0">
                  <a:latin typeface="Times New Roman" pitchFamily="18" charset="0"/>
                </a:rPr>
                <a:t>Locks, swipe cards,  biometric measures (e.g. fingerprint recognition)</a:t>
              </a:r>
            </a:p>
          </p:txBody>
        </p:sp>
        <p:sp>
          <p:nvSpPr>
            <p:cNvPr id="20" name="Text Box 15"/>
            <p:cNvSpPr txBox="1">
              <a:spLocks noChangeArrowheads="1"/>
            </p:cNvSpPr>
            <p:nvPr/>
          </p:nvSpPr>
          <p:spPr bwMode="auto">
            <a:xfrm>
              <a:off x="3930" y="7464"/>
              <a:ext cx="4695" cy="450"/>
            </a:xfrm>
            <a:prstGeom prst="rect">
              <a:avLst/>
            </a:prstGeom>
            <a:noFill/>
            <a:ln w="9525">
              <a:noFill/>
              <a:miter lim="800000"/>
              <a:headEnd/>
              <a:tailEnd/>
            </a:ln>
          </p:spPr>
          <p:txBody>
            <a:bodyPr/>
            <a:lstStyle/>
            <a:p>
              <a:pPr eaLnBrk="0" hangingPunct="0"/>
              <a:r>
                <a:rPr lang="en-US" sz="1200" i="1" dirty="0">
                  <a:solidFill>
                    <a:srgbClr val="FF0000"/>
                  </a:solidFill>
                  <a:latin typeface="Tms Rmn" charset="0"/>
                </a:rPr>
                <a:t>Access rights (e.g. no access, read-only, read-write)</a:t>
              </a:r>
            </a:p>
          </p:txBody>
        </p:sp>
        <p:sp>
          <p:nvSpPr>
            <p:cNvPr id="21" name="Text Box 16"/>
            <p:cNvSpPr txBox="1">
              <a:spLocks noChangeArrowheads="1"/>
            </p:cNvSpPr>
            <p:nvPr/>
          </p:nvSpPr>
          <p:spPr bwMode="auto">
            <a:xfrm>
              <a:off x="3495" y="7968"/>
              <a:ext cx="5730" cy="405"/>
            </a:xfrm>
            <a:prstGeom prst="rect">
              <a:avLst/>
            </a:prstGeom>
            <a:noFill/>
            <a:ln w="9525">
              <a:noFill/>
              <a:miter lim="800000"/>
              <a:headEnd/>
              <a:tailEnd/>
            </a:ln>
          </p:spPr>
          <p:txBody>
            <a:bodyPr/>
            <a:lstStyle/>
            <a:p>
              <a:pPr algn="ctr" eaLnBrk="0" hangingPunct="0"/>
              <a:r>
                <a:rPr lang="en-US" sz="1200" dirty="0">
                  <a:latin typeface="Times New Roman" pitchFamily="18" charset="0"/>
                </a:rPr>
                <a:t>Automatic </a:t>
              </a:r>
              <a:r>
                <a:rPr lang="en-US" sz="1200" b="1" dirty="0">
                  <a:latin typeface="Times New Roman" pitchFamily="18" charset="0"/>
                </a:rPr>
                <a:t>callback</a:t>
              </a:r>
              <a:r>
                <a:rPr lang="en-US" sz="1200" dirty="0">
                  <a:latin typeface="Times New Roman" pitchFamily="18" charset="0"/>
                </a:rPr>
                <a:t>, encryption, hand-shaking procedures</a:t>
              </a:r>
            </a:p>
          </p:txBody>
        </p:sp>
        <p:sp>
          <p:nvSpPr>
            <p:cNvPr id="22" name="Text Box 17"/>
            <p:cNvSpPr txBox="1">
              <a:spLocks noChangeArrowheads="1"/>
            </p:cNvSpPr>
            <p:nvPr/>
          </p:nvSpPr>
          <p:spPr bwMode="auto">
            <a:xfrm>
              <a:off x="2490" y="8418"/>
              <a:ext cx="7590" cy="465"/>
            </a:xfrm>
            <a:prstGeom prst="rect">
              <a:avLst/>
            </a:prstGeom>
            <a:noFill/>
            <a:ln w="9525">
              <a:noFill/>
              <a:miter lim="800000"/>
              <a:headEnd/>
              <a:tailEnd/>
            </a:ln>
          </p:spPr>
          <p:txBody>
            <a:bodyPr/>
            <a:lstStyle/>
            <a:p>
              <a:pPr algn="ctr" eaLnBrk="0" hangingPunct="0"/>
              <a:r>
                <a:rPr lang="en-US" sz="1200" dirty="0">
                  <a:solidFill>
                    <a:srgbClr val="FF0000"/>
                  </a:solidFill>
                  <a:latin typeface="Times New Roman" pitchFamily="18" charset="0"/>
                </a:rPr>
                <a:t>Audit trails, unusual patterns of use, virus checks, backup and recovery procedures</a:t>
              </a:r>
            </a:p>
          </p:txBody>
        </p:sp>
        <p:sp>
          <p:nvSpPr>
            <p:cNvPr id="23" name="Text Box 18"/>
            <p:cNvSpPr txBox="1">
              <a:spLocks noChangeArrowheads="1"/>
            </p:cNvSpPr>
            <p:nvPr/>
          </p:nvSpPr>
          <p:spPr bwMode="auto">
            <a:xfrm>
              <a:off x="2235" y="8928"/>
              <a:ext cx="8205" cy="465"/>
            </a:xfrm>
            <a:prstGeom prst="rect">
              <a:avLst/>
            </a:prstGeom>
            <a:noFill/>
            <a:ln w="9525">
              <a:noFill/>
              <a:miter lim="800000"/>
              <a:headEnd/>
              <a:tailEnd/>
            </a:ln>
          </p:spPr>
          <p:txBody>
            <a:bodyPr/>
            <a:lstStyle/>
            <a:p>
              <a:pPr algn="ctr" eaLnBrk="0" hangingPunct="0"/>
              <a:r>
                <a:rPr lang="en-US" sz="1200" dirty="0">
                  <a:latin typeface="Times New Roman" pitchFamily="18" charset="0"/>
                </a:rPr>
                <a:t>Hiring policies, separation of duties, education and training, establishing standards of honesty</a:t>
              </a:r>
            </a:p>
          </p:txBody>
        </p:sp>
        <p:sp>
          <p:nvSpPr>
            <p:cNvPr id="24" name="AutoShape 19"/>
            <p:cNvSpPr>
              <a:spLocks noChangeArrowheads="1"/>
            </p:cNvSpPr>
            <p:nvPr/>
          </p:nvSpPr>
          <p:spPr bwMode="auto">
            <a:xfrm>
              <a:off x="7830" y="5808"/>
              <a:ext cx="2430" cy="1680"/>
            </a:xfrm>
            <a:prstGeom prst="cloudCallout">
              <a:avLst>
                <a:gd name="adj1" fmla="val -74815"/>
                <a:gd name="adj2" fmla="val -40713"/>
              </a:avLst>
            </a:prstGeom>
            <a:solidFill>
              <a:srgbClr val="FFFFFF"/>
            </a:solidFill>
            <a:ln w="9525">
              <a:solidFill>
                <a:srgbClr val="000000"/>
              </a:solidFill>
              <a:round/>
              <a:headEnd/>
              <a:tailEnd/>
            </a:ln>
          </p:spPr>
          <p:txBody>
            <a:bodyPr/>
            <a:lstStyle/>
            <a:p>
              <a:pPr eaLnBrk="0" hangingPunct="0"/>
              <a:r>
                <a:rPr lang="en-US" sz="1200" i="1" dirty="0">
                  <a:solidFill>
                    <a:srgbClr val="FF0000"/>
                  </a:solidFill>
                  <a:latin typeface="Tms Rmn" charset="0"/>
                </a:rPr>
                <a:t>Espionage, fraud and theft, threats, blackmail</a:t>
              </a:r>
            </a:p>
          </p:txBody>
        </p:sp>
        <p:sp>
          <p:nvSpPr>
            <p:cNvPr id="25" name="AutoShape 20"/>
            <p:cNvSpPr>
              <a:spLocks noChangeArrowheads="1"/>
            </p:cNvSpPr>
            <p:nvPr/>
          </p:nvSpPr>
          <p:spPr bwMode="auto">
            <a:xfrm>
              <a:off x="1695" y="5703"/>
              <a:ext cx="2565" cy="1905"/>
            </a:xfrm>
            <a:prstGeom prst="cloudCallout">
              <a:avLst>
                <a:gd name="adj1" fmla="val 87310"/>
                <a:gd name="adj2" fmla="val -26065"/>
              </a:avLst>
            </a:prstGeom>
            <a:solidFill>
              <a:srgbClr val="FFFFFF"/>
            </a:solidFill>
            <a:ln w="9525">
              <a:solidFill>
                <a:srgbClr val="000000"/>
              </a:solidFill>
              <a:round/>
              <a:headEnd/>
              <a:tailEnd/>
            </a:ln>
          </p:spPr>
          <p:txBody>
            <a:bodyPr/>
            <a:lstStyle/>
            <a:p>
              <a:pPr eaLnBrk="0" hangingPunct="0"/>
              <a:r>
                <a:rPr lang="en-US" sz="1200" i="1" dirty="0">
                  <a:solidFill>
                    <a:srgbClr val="FF0000"/>
                  </a:solidFill>
                  <a:latin typeface="Tms Rmn" charset="0"/>
                </a:rPr>
                <a:t>Errors in programming, input and output procedures, operations</a:t>
              </a:r>
            </a:p>
          </p:txBody>
        </p:sp>
        <p:sp>
          <p:nvSpPr>
            <p:cNvPr id="26" name="AutoShape 21"/>
            <p:cNvSpPr>
              <a:spLocks noChangeArrowheads="1"/>
            </p:cNvSpPr>
            <p:nvPr/>
          </p:nvSpPr>
          <p:spPr bwMode="auto">
            <a:xfrm>
              <a:off x="8220" y="3108"/>
              <a:ext cx="2190" cy="1425"/>
            </a:xfrm>
            <a:prstGeom prst="cloudCallout">
              <a:avLst>
                <a:gd name="adj1" fmla="val -92602"/>
                <a:gd name="adj2" fmla="val 102000"/>
              </a:avLst>
            </a:prstGeom>
            <a:solidFill>
              <a:srgbClr val="FFFFFF"/>
            </a:solidFill>
            <a:ln w="9525">
              <a:solidFill>
                <a:srgbClr val="000000"/>
              </a:solidFill>
              <a:round/>
              <a:headEnd/>
              <a:tailEnd/>
            </a:ln>
          </p:spPr>
          <p:txBody>
            <a:bodyPr/>
            <a:lstStyle/>
            <a:p>
              <a:pPr eaLnBrk="0" hangingPunct="0"/>
              <a:r>
                <a:rPr lang="en-US" sz="1200" i="1" dirty="0">
                  <a:solidFill>
                    <a:srgbClr val="FF0000"/>
                  </a:solidFill>
                  <a:latin typeface="Tms Rmn" charset="0"/>
                </a:rPr>
                <a:t>Natural disasters and accidents</a:t>
              </a:r>
            </a:p>
          </p:txBody>
        </p:sp>
        <p:sp>
          <p:nvSpPr>
            <p:cNvPr id="27" name="AutoShape 22"/>
            <p:cNvSpPr>
              <a:spLocks noChangeArrowheads="1"/>
            </p:cNvSpPr>
            <p:nvPr/>
          </p:nvSpPr>
          <p:spPr bwMode="auto">
            <a:xfrm>
              <a:off x="1635" y="2928"/>
              <a:ext cx="2610" cy="1995"/>
            </a:xfrm>
            <a:prstGeom prst="cloudCallout">
              <a:avLst>
                <a:gd name="adj1" fmla="val 88389"/>
                <a:gd name="adj2" fmla="val 67593"/>
              </a:avLst>
            </a:prstGeom>
            <a:solidFill>
              <a:srgbClr val="FFFFFF"/>
            </a:solidFill>
            <a:ln w="9525">
              <a:solidFill>
                <a:srgbClr val="000000"/>
              </a:solidFill>
              <a:round/>
              <a:headEnd/>
              <a:tailEnd/>
            </a:ln>
          </p:spPr>
          <p:txBody>
            <a:bodyPr/>
            <a:lstStyle/>
            <a:p>
              <a:pPr algn="ctr" eaLnBrk="0" hangingPunct="0"/>
              <a:r>
                <a:rPr lang="en-US" sz="1200" i="1" dirty="0">
                  <a:solidFill>
                    <a:srgbClr val="FF0000"/>
                  </a:solidFill>
                  <a:latin typeface="Tms Rmn" charset="0"/>
                </a:rPr>
                <a:t>Invasions of privacy, virus introduction, malicious destruction of data</a:t>
              </a:r>
            </a:p>
          </p:txBody>
        </p:sp>
      </p:grpSp>
    </p:spTree>
    <p:extLst>
      <p:ext uri="{BB962C8B-B14F-4D97-AF65-F5344CB8AC3E}">
        <p14:creationId xmlns:p14="http://schemas.microsoft.com/office/powerpoint/2010/main" val="1941533325"/>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5355312"/>
          </a:xfrm>
          <a:prstGeom prst="rect">
            <a:avLst/>
          </a:prstGeom>
        </p:spPr>
        <p:txBody>
          <a:bodyPr wrap="square">
            <a:spAutoFit/>
          </a:bodyPr>
          <a:lstStyle/>
          <a:p>
            <a:pPr marL="339725" indent="-339725">
              <a:buClr>
                <a:srgbClr val="00B050"/>
              </a:buClr>
              <a:buFont typeface="Wingdings 3" panose="05040102010807070707" pitchFamily="18" charset="2"/>
              <a:buChar char=""/>
            </a:pPr>
            <a:r>
              <a:rPr lang="en-US" dirty="0"/>
              <a:t>The most secure method of prevention against theft </a:t>
            </a:r>
            <a:r>
              <a:rPr lang="en-US" dirty="0" smtClean="0"/>
              <a:t>and damage within ICT are </a:t>
            </a:r>
            <a:r>
              <a:rPr lang="en-US" dirty="0"/>
              <a:t>physical measures that are taken, seen and unseen. Under the DPA, all possible measures within reason must be taken to secure confidential information. These can include:</a:t>
            </a:r>
          </a:p>
          <a:p>
            <a:pPr marL="339725" indent="-339725">
              <a:buClr>
                <a:srgbClr val="00B050"/>
              </a:buClr>
              <a:buFont typeface="Wingdings 3" panose="05040102010807070707" pitchFamily="18" charset="2"/>
              <a:buChar char=""/>
            </a:pPr>
            <a:r>
              <a:rPr lang="en-US" b="1" dirty="0"/>
              <a:t>CCTV</a:t>
            </a:r>
            <a:r>
              <a:rPr lang="en-US" dirty="0"/>
              <a:t> – Internally and externally, it is common to have these on buildings but companies also have them in the network room, the corridors, reception and wherever there is money stored. Some have motion sensors so they record as soon as there is movement.</a:t>
            </a:r>
          </a:p>
          <a:p>
            <a:pPr marL="339725" indent="-339725">
              <a:buClr>
                <a:srgbClr val="00B050"/>
              </a:buClr>
              <a:buFont typeface="Wingdings 3" panose="05040102010807070707" pitchFamily="18" charset="2"/>
              <a:buChar char=""/>
            </a:pPr>
            <a:r>
              <a:rPr lang="en-US" b="1" dirty="0"/>
              <a:t>Locks</a:t>
            </a:r>
            <a:r>
              <a:rPr lang="en-US" dirty="0"/>
              <a:t> – Standard locks on doors are usual, in most buildings staff rooms have locks. Network rooms particularly have locks, all entrances and exits. But network server cupboards and racks have locks, laptop cabinets, filing cabinets and keys allocated only to those who have rights. These locks can be keys or numbered.</a:t>
            </a:r>
          </a:p>
          <a:p>
            <a:pPr marL="339725" indent="-339725">
              <a:buClr>
                <a:srgbClr val="00B050"/>
              </a:buClr>
              <a:buFont typeface="Wingdings 3" panose="05040102010807070707" pitchFamily="18" charset="2"/>
              <a:buChar char=""/>
            </a:pPr>
            <a:r>
              <a:rPr lang="en-US" b="1" dirty="0"/>
              <a:t>Key cards </a:t>
            </a:r>
            <a:r>
              <a:rPr lang="en-US" dirty="0"/>
              <a:t>– These are more secure as they record access and log times. They are more difficult to fake and can be cancelled electronically is lost or stolen unlike keys.</a:t>
            </a:r>
          </a:p>
        </p:txBody>
      </p:sp>
      <p:sp>
        <p:nvSpPr>
          <p:cNvPr id="18" name="Title 1"/>
          <p:cNvSpPr>
            <a:spLocks noGrp="1"/>
          </p:cNvSpPr>
          <p:nvPr>
            <p:ph type="title"/>
          </p:nvPr>
        </p:nvSpPr>
        <p:spPr>
          <a:xfrm>
            <a:off x="35496" y="44624"/>
            <a:ext cx="9001000" cy="432048"/>
          </a:xfrm>
        </p:spPr>
        <p:txBody>
          <a:bodyPr>
            <a:noAutofit/>
          </a:bodyPr>
          <a:lstStyle/>
          <a:p>
            <a:r>
              <a:rPr lang="en-GB" dirty="0" smtClean="0"/>
              <a:t>5.2 – Operational Issues - Security</a:t>
            </a:r>
            <a:endParaRPr lang="en-GB"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1360489685"/>
              </p:ext>
            </p:extLst>
          </p:nvPr>
        </p:nvGraphicFramePr>
        <p:xfrm>
          <a:off x="7164288" y="1052736"/>
          <a:ext cx="1656184" cy="5617788"/>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3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Change within the ICT world happens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Built in redundancy</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Why do schools not replace Base machines with Laptops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How can Thin Client reduce change issues</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Can a student sue over Health and Safety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What is an AUP policy</a:t>
                      </a:r>
                    </a:p>
                    <a:p>
                      <a:pPr marL="177800" indent="-177800" algn="l">
                        <a:spcAft>
                          <a:spcPts val="600"/>
                        </a:spcAft>
                        <a:buFontTx/>
                        <a:buBlip>
                          <a:blip r:embed="rId3"/>
                        </a:buBlip>
                      </a:pPr>
                      <a:r>
                        <a:rPr lang="en-US" sz="1330" baseline="0" dirty="0" smtClean="0">
                          <a:solidFill>
                            <a:srgbClr val="FF0000"/>
                          </a:solidFill>
                          <a:effectLst/>
                          <a:latin typeface="Arial" pitchFamily="34" charset="0"/>
                          <a:ea typeface="Times New Roman"/>
                          <a:cs typeface="Arial" pitchFamily="34" charset="0"/>
                        </a:rPr>
                        <a:t>What’s the harm downloading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Why is Facebook blocked</a:t>
                      </a:r>
                      <a:endParaRPr lang="en-GB" sz="133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099139"/>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5773888"/>
          </a:xfrm>
          <a:prstGeom prst="rect">
            <a:avLst/>
          </a:prstGeom>
        </p:spPr>
        <p:txBody>
          <a:bodyPr wrap="square">
            <a:spAutoFit/>
          </a:bodyPr>
          <a:lstStyle/>
          <a:p>
            <a:pPr marL="280988" indent="-280988">
              <a:buClr>
                <a:srgbClr val="00B050"/>
              </a:buClr>
              <a:buFont typeface="Wingdings 3" panose="05040102010807070707" pitchFamily="18" charset="2"/>
              <a:buChar char=""/>
            </a:pPr>
            <a:r>
              <a:rPr lang="en-US" sz="1410" dirty="0"/>
              <a:t>Planning is the first step to protecting a network system against attacks, pre-empting the dangers that can happen and setting network software and hardware controls to limit these attacks. On a network this can takes several forms:</a:t>
            </a:r>
          </a:p>
          <a:p>
            <a:pPr marL="515938" indent="-222250">
              <a:buClr>
                <a:srgbClr val="00B050"/>
              </a:buClr>
              <a:buFont typeface="Arial" panose="020B0604020202020204" pitchFamily="34" charset="0"/>
              <a:buChar char="•"/>
            </a:pPr>
            <a:r>
              <a:rPr lang="en-US" sz="1410" b="1" dirty="0"/>
              <a:t>Logging, evidence </a:t>
            </a:r>
            <a:r>
              <a:rPr lang="en-US" sz="1410" b="1" dirty="0" smtClean="0"/>
              <a:t>gathering</a:t>
            </a:r>
            <a:r>
              <a:rPr lang="en-US" sz="1410" dirty="0" smtClean="0"/>
              <a:t> - </a:t>
            </a:r>
            <a:r>
              <a:rPr lang="en-US" sz="1410" dirty="0"/>
              <a:t>This can be done through auditing software built into windows or Novell Client that keeps a track of every IP address access, logging dates, times, length of activity, MAC addresses, websites successfully viewed and matches these against user names. From an external attack these can register MAC and IP addresses of machines in order to set up blocks. The school does this in the form of Network Logs. An example of a log can be seen at: http://manuals.kerio.com/kpf/en/ch16s04.html </a:t>
            </a:r>
          </a:p>
          <a:p>
            <a:pPr marL="515938" indent="-222250">
              <a:buClr>
                <a:srgbClr val="00B050"/>
              </a:buClr>
              <a:buFont typeface="Arial" panose="020B0604020202020204" pitchFamily="34" charset="0"/>
              <a:buChar char="•"/>
            </a:pPr>
            <a:r>
              <a:rPr lang="en-US" sz="1410" b="1" dirty="0"/>
              <a:t>Predetermine </a:t>
            </a:r>
            <a:r>
              <a:rPr lang="en-US" sz="1410" b="1" dirty="0" smtClean="0"/>
              <a:t>countermeasures</a:t>
            </a:r>
            <a:r>
              <a:rPr lang="en-US" sz="1410" dirty="0" smtClean="0"/>
              <a:t> - </a:t>
            </a:r>
            <a:r>
              <a:rPr lang="en-US" sz="1410" dirty="0"/>
              <a:t>For example, use Checkpoint's “OPSEC" standard and their Suspicious Activity Monitoring Protocol (SAMP) to dynamically configure firewalls. Firewalls are the main </a:t>
            </a:r>
            <a:r>
              <a:rPr lang="en-US" sz="1410" dirty="0" smtClean="0"/>
              <a:t>defense </a:t>
            </a:r>
            <a:r>
              <a:rPr lang="en-US" sz="1410" dirty="0"/>
              <a:t>against external attacks, the stronger the firewall the better the </a:t>
            </a:r>
            <a:r>
              <a:rPr lang="en-US" sz="1410" dirty="0" smtClean="0"/>
              <a:t>defense. </a:t>
            </a:r>
            <a:r>
              <a:rPr lang="en-US" sz="1410" dirty="0"/>
              <a:t>Configurable firewalls can limit the damage further based on previous attacks but firewalls are not a good </a:t>
            </a:r>
            <a:r>
              <a:rPr lang="en-US" sz="1410" dirty="0" smtClean="0"/>
              <a:t>defense </a:t>
            </a:r>
            <a:r>
              <a:rPr lang="en-US" sz="1410" dirty="0"/>
              <a:t>against internal attacks.</a:t>
            </a:r>
          </a:p>
          <a:p>
            <a:pPr marL="515938" indent="-222250">
              <a:buClr>
                <a:srgbClr val="00B050"/>
              </a:buClr>
              <a:buFont typeface="Arial" panose="020B0604020202020204" pitchFamily="34" charset="0"/>
              <a:buChar char="•"/>
            </a:pPr>
            <a:r>
              <a:rPr lang="en-US" sz="1410" b="1" dirty="0"/>
              <a:t>Counterstrike</a:t>
            </a:r>
            <a:r>
              <a:rPr lang="en-US" sz="1410" dirty="0"/>
              <a:t> (disable attacking host</a:t>
            </a:r>
            <a:r>
              <a:rPr lang="en-US" sz="1410" dirty="0" smtClean="0"/>
              <a:t>) - </a:t>
            </a:r>
            <a:r>
              <a:rPr lang="en-US" sz="1410" dirty="0"/>
              <a:t>This is an aggressive policy where the attacker counter measures on the one connection and disables the host with similar tactics. If this is a single attacking host this can disable their account, their external links or their ability to attack.</a:t>
            </a:r>
          </a:p>
          <a:p>
            <a:pPr marL="515938" indent="-222250">
              <a:buClr>
                <a:srgbClr val="00B050"/>
              </a:buClr>
              <a:buFont typeface="Arial" panose="020B0604020202020204" pitchFamily="34" charset="0"/>
              <a:buChar char="•"/>
            </a:pPr>
            <a:r>
              <a:rPr lang="en-US" sz="1410" b="1" dirty="0"/>
              <a:t>Honeypots</a:t>
            </a:r>
            <a:r>
              <a:rPr lang="en-US" sz="1410" dirty="0"/>
              <a:t> – this can be as aggressive as Counterstriking and set a door access and trap for hackers to get in therefore gaining an IP address or Host address of the attacker in order to disable them. This can be provoking, wasting their time and can force them to be more aggressive in return.</a:t>
            </a:r>
          </a:p>
        </p:txBody>
      </p:sp>
      <p:sp>
        <p:nvSpPr>
          <p:cNvPr id="18" name="Title 1"/>
          <p:cNvSpPr>
            <a:spLocks noGrp="1"/>
          </p:cNvSpPr>
          <p:nvPr>
            <p:ph type="title"/>
          </p:nvPr>
        </p:nvSpPr>
        <p:spPr>
          <a:xfrm>
            <a:off x="35496" y="44624"/>
            <a:ext cx="9001000" cy="432048"/>
          </a:xfrm>
        </p:spPr>
        <p:txBody>
          <a:bodyPr>
            <a:noAutofit/>
          </a:bodyPr>
          <a:lstStyle/>
          <a:p>
            <a:r>
              <a:rPr lang="en-GB" sz="3600" dirty="0" smtClean="0"/>
              <a:t>5.2 – Operational Issues – Security Planning</a:t>
            </a:r>
            <a:endParaRPr lang="en-GB" sz="36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14094569"/>
              </p:ext>
            </p:extLst>
          </p:nvPr>
        </p:nvGraphicFramePr>
        <p:xfrm>
          <a:off x="7164288" y="1052736"/>
          <a:ext cx="1656184" cy="5617788"/>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3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Change within the ICT world happens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Built in redundancy</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Why do schools not replace Base machines with Laptops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How can Thin Client reduce change issues</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Can a student sue over Health and Safety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What is an AUP policy</a:t>
                      </a:r>
                    </a:p>
                    <a:p>
                      <a:pPr marL="177800" indent="-177800" algn="l">
                        <a:spcAft>
                          <a:spcPts val="600"/>
                        </a:spcAft>
                        <a:buFontTx/>
                        <a:buBlip>
                          <a:blip r:embed="rId3"/>
                        </a:buBlip>
                      </a:pPr>
                      <a:r>
                        <a:rPr lang="en-US" sz="1330" baseline="0" dirty="0" smtClean="0">
                          <a:solidFill>
                            <a:srgbClr val="FF0000"/>
                          </a:solidFill>
                          <a:effectLst/>
                          <a:latin typeface="Arial" pitchFamily="34" charset="0"/>
                          <a:ea typeface="Times New Roman"/>
                          <a:cs typeface="Arial" pitchFamily="34" charset="0"/>
                        </a:rPr>
                        <a:t>What’s the harm downloading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Why is Facebook blocked</a:t>
                      </a:r>
                      <a:endParaRPr lang="en-GB" sz="133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684546"/>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13" name="Table 12"/>
          <p:cNvGraphicFramePr>
            <a:graphicFrameLocks noGrp="1"/>
          </p:cNvGraphicFramePr>
          <p:nvPr>
            <p:extLst>
              <p:ext uri="{D42A27DB-BD31-4B8C-83A1-F6EECF244321}">
                <p14:modId xmlns:p14="http://schemas.microsoft.com/office/powerpoint/2010/main" val="3594927572"/>
              </p:ext>
            </p:extLst>
          </p:nvPr>
        </p:nvGraphicFramePr>
        <p:xfrm>
          <a:off x="311860" y="1124745"/>
          <a:ext cx="8508612" cy="5362253"/>
        </p:xfrm>
        <a:graphic>
          <a:graphicData uri="http://schemas.openxmlformats.org/drawingml/2006/table">
            <a:tbl>
              <a:tblPr firstRow="1" bandRow="1">
                <a:tableStyleId>{5C22544A-7EE6-4342-B048-85BDC9FD1C3A}</a:tableStyleId>
              </a:tblPr>
              <a:tblGrid>
                <a:gridCol w="587732"/>
                <a:gridCol w="1800200"/>
                <a:gridCol w="1368152"/>
                <a:gridCol w="4752528"/>
              </a:tblGrid>
              <a:tr h="760697">
                <a:tc>
                  <a:txBody>
                    <a:bodyPr/>
                    <a:lstStyle/>
                    <a:p>
                      <a:r>
                        <a:rPr kumimoji="0" lang="en-GB" sz="1400" b="1" i="0" u="none" strike="noStrike" kern="1200" baseline="0" dirty="0" smtClean="0">
                          <a:solidFill>
                            <a:schemeClr val="lt1"/>
                          </a:solidFill>
                          <a:latin typeface="Arial" panose="020B0604020202020204" pitchFamily="34" charset="0"/>
                          <a:ea typeface="+mn-ea"/>
                          <a:cs typeface="Arial" panose="020B0604020202020204" pitchFamily="34" charset="0"/>
                        </a:rPr>
                        <a:t>This Unit</a:t>
                      </a:r>
                      <a:endParaRPr kumimoji="0" lang="en-GB" sz="1400" b="0" i="0" u="none" strike="noStrike" kern="1200" baseline="0" dirty="0" smtClean="0">
                        <a:solidFill>
                          <a:schemeClr val="lt1"/>
                        </a:solidFill>
                        <a:latin typeface="Arial" panose="020B0604020202020204" pitchFamily="34" charset="0"/>
                        <a:ea typeface="+mn-ea"/>
                        <a:cs typeface="Arial" panose="020B0604020202020204" pitchFamily="34" charset="0"/>
                      </a:endParaRPr>
                    </a:p>
                  </a:txBody>
                  <a:tcPr/>
                </a:tc>
                <a:tc>
                  <a:txBody>
                    <a:bodyPr/>
                    <a:lstStyle/>
                    <a:p>
                      <a:r>
                        <a:rPr kumimoji="0" lang="en-GB" sz="1400" b="1" i="0" u="none" strike="noStrike" kern="1200" baseline="0" dirty="0" smtClean="0">
                          <a:solidFill>
                            <a:schemeClr val="lt1"/>
                          </a:solidFill>
                          <a:latin typeface="Arial" panose="020B0604020202020204" pitchFamily="34" charset="0"/>
                          <a:ea typeface="+mn-ea"/>
                          <a:cs typeface="Arial" panose="020B0604020202020204" pitchFamily="34" charset="0"/>
                        </a:rPr>
                        <a:t>Title of suggested activity </a:t>
                      </a:r>
                      <a:r>
                        <a:rPr kumimoji="0" lang="en-GB" sz="14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gridSpan="2">
                  <a:txBody>
                    <a:bodyPr/>
                    <a:lstStyle/>
                    <a:p>
                      <a:r>
                        <a:rPr kumimoji="0" lang="en-GB" sz="1400" b="1" i="0" u="none" strike="noStrike" kern="1200" baseline="0" dirty="0" smtClean="0">
                          <a:solidFill>
                            <a:schemeClr val="lt1"/>
                          </a:solidFill>
                          <a:latin typeface="Arial" panose="020B0604020202020204" pitchFamily="34" charset="0"/>
                          <a:ea typeface="+mn-ea"/>
                          <a:cs typeface="Arial" panose="020B0604020202020204" pitchFamily="34" charset="0"/>
                        </a:rPr>
                        <a:t>Other units/LOs </a:t>
                      </a:r>
                      <a:r>
                        <a:rPr kumimoji="0" lang="en-GB" sz="14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dirty="0">
                        <a:latin typeface="Arial" panose="020B0604020202020204" pitchFamily="34" charset="0"/>
                        <a:cs typeface="Arial" panose="020B0604020202020204" pitchFamily="34" charset="0"/>
                      </a:endParaRPr>
                    </a:p>
                  </a:txBody>
                  <a:tcPr/>
                </a:tc>
              </a:tr>
              <a:tr h="967494">
                <a:tc rowSpan="5">
                  <a:txBody>
                    <a:bodyPr/>
                    <a:lstStyle/>
                    <a:p>
                      <a:r>
                        <a:rPr lang="en-US" sz="1400" dirty="0" smtClean="0">
                          <a:latin typeface="Arial" panose="020B0604020202020204" pitchFamily="34" charset="0"/>
                          <a:cs typeface="Arial" panose="020B0604020202020204" pitchFamily="34" charset="0"/>
                        </a:rPr>
                        <a:t>LO5</a:t>
                      </a:r>
                      <a:endParaRPr lang="en-GB" sz="1400" dirty="0">
                        <a:latin typeface="Arial" panose="020B0604020202020204" pitchFamily="34" charset="0"/>
                        <a:cs typeface="Arial" panose="020B0604020202020204" pitchFamily="34" charset="0"/>
                      </a:endParaRPr>
                    </a:p>
                  </a:txBody>
                  <a:tcPr/>
                </a:tc>
                <a:tc rowSpan="5">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Ethical issues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Operational issues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Threats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Digital security</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Safe disposal of data and computer equipment</a:t>
                      </a:r>
                      <a:endPar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Unit 2 Global information</a:t>
                      </a: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LO4 Understand the legal and regulatory framework governing the storage and use of</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global information</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LO5 Understand the process flow of information</a:t>
                      </a:r>
                    </a:p>
                  </a:txBody>
                  <a:tcPr/>
                </a:tc>
              </a:tr>
              <a:tr h="576064">
                <a:tc vMerge="1">
                  <a:txBody>
                    <a:bodyPr/>
                    <a:lstStyle/>
                    <a:p>
                      <a:endParaRPr lang="en-GB" sz="1050" dirty="0">
                        <a:latin typeface="Arial" panose="020B0604020202020204" pitchFamily="34" charset="0"/>
                        <a:cs typeface="Arial" panose="020B0604020202020204" pitchFamily="34" charset="0"/>
                      </a:endParaRPr>
                    </a:p>
                  </a:txBody>
                  <a:tcPr/>
                </a:tc>
                <a:tc vMerge="1">
                  <a:txBody>
                    <a:bodyPr/>
                    <a:lstStyle/>
                    <a:p>
                      <a:endParaRPr lang="en-GB" sz="1050" dirty="0">
                        <a:latin typeface="Arial" panose="020B0604020202020204" pitchFamily="34" charset="0"/>
                        <a:cs typeface="Arial" panose="020B0604020202020204" pitchFamily="34" charset="0"/>
                      </a:endParaRPr>
                    </a:p>
                  </a:txBody>
                  <a:tcPr/>
                </a:tc>
                <a:tc>
                  <a:txBody>
                    <a:bodyPr/>
                    <a:lstStyle/>
                    <a:p>
                      <a:r>
                        <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rPr>
                        <a:t>Unit 3 Cyber security</a:t>
                      </a: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O3 Understand measures used to protect against cyber security incident</a:t>
                      </a:r>
                    </a:p>
                  </a:txBody>
                  <a:tcPr/>
                </a:tc>
              </a:tr>
              <a:tr h="954878">
                <a:tc vMerge="1">
                  <a:txBody>
                    <a:bodyPr/>
                    <a:lstStyle/>
                    <a:p>
                      <a:endParaRPr lang="en-GB" sz="1050" dirty="0">
                        <a:latin typeface="Arial" panose="020B0604020202020204" pitchFamily="34" charset="0"/>
                        <a:cs typeface="Arial" panose="020B0604020202020204" pitchFamily="34" charset="0"/>
                      </a:endParaRPr>
                    </a:p>
                  </a:txBody>
                  <a:tcPr/>
                </a:tc>
                <a:tc vMerge="1">
                  <a:txBody>
                    <a:bodyPr/>
                    <a:lstStyle/>
                    <a:p>
                      <a:endParaRPr lang="en-GB" sz="1050" dirty="0">
                        <a:latin typeface="Arial" panose="020B0604020202020204" pitchFamily="34" charset="0"/>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Unit 11 Systems analysis and design</a:t>
                      </a:r>
                      <a:endPar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LO2 Be able to use investigative techniques to establish requirements for business systems</a:t>
                      </a:r>
                    </a:p>
                  </a:txBody>
                  <a:tcPr/>
                </a:tc>
              </a:tr>
              <a:tr h="869269">
                <a:tc vMerge="1">
                  <a:txBody>
                    <a:bodyPr/>
                    <a:lstStyle/>
                    <a:p>
                      <a:endParaRPr lang="en-GB"/>
                    </a:p>
                  </a:txBody>
                  <a:tcPr/>
                </a:tc>
                <a:tc vMerge="1">
                  <a:txBody>
                    <a:bodyPr/>
                    <a:lstStyle/>
                    <a:p>
                      <a:endParaRPr lang="en-GB"/>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Unit 20 IT technical support</a:t>
                      </a:r>
                      <a:endPar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LO1 Understand the role of technical support</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LO2 Be able to diagnose faults and solutions for computer systems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LO3 Be able to provide advice and guidance to specific customers</a:t>
                      </a:r>
                    </a:p>
                  </a:txBody>
                  <a:tcPr/>
                </a:tc>
              </a:tr>
              <a:tr h="869269">
                <a:tc vMerge="1">
                  <a:txBody>
                    <a:bodyPr/>
                    <a:lstStyle/>
                    <a:p>
                      <a:endParaRPr lang="en-GB" sz="1400" dirty="0">
                        <a:latin typeface="Arial" panose="020B0604020202020204" pitchFamily="34" charset="0"/>
                        <a:cs typeface="Arial" panose="020B0604020202020204" pitchFamily="34" charset="0"/>
                      </a:endParaRPr>
                    </a:p>
                  </a:txBody>
                  <a:tcPr/>
                </a:tc>
                <a:tc vMerge="1">
                  <a:txBody>
                    <a:bodyPr/>
                    <a:lstStyle/>
                    <a:p>
                      <a:endPar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Unit 22 Big Data analytics</a:t>
                      </a:r>
                      <a:endPar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LO1 Understand the scope of Big Data</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LO2 Be able to process Big Data for business purposes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LO3 Be able to provide information resulting from processing Big Data</a:t>
                      </a:r>
                    </a:p>
                  </a:txBody>
                  <a:tcPr/>
                </a:tc>
              </a:tr>
            </a:tbl>
          </a:graphicData>
        </a:graphic>
      </p:graphicFrame>
    </p:spTree>
    <p:extLst>
      <p:ext uri="{BB962C8B-B14F-4D97-AF65-F5344CB8AC3E}">
        <p14:creationId xmlns:p14="http://schemas.microsoft.com/office/powerpoint/2010/main" val="1980524631"/>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5401479"/>
          </a:xfrm>
          <a:prstGeom prst="rect">
            <a:avLst/>
          </a:prstGeom>
        </p:spPr>
        <p:txBody>
          <a:bodyPr wrap="square">
            <a:spAutoFit/>
          </a:bodyPr>
          <a:lstStyle/>
          <a:p>
            <a:pPr marL="280988" indent="-280988">
              <a:buClr>
                <a:srgbClr val="00B050"/>
              </a:buClr>
              <a:buFont typeface="Wingdings 3" panose="05040102010807070707" pitchFamily="18" charset="2"/>
              <a:buChar char=""/>
            </a:pPr>
            <a:r>
              <a:rPr lang="en-US" sz="1500" dirty="0">
                <a:latin typeface="Arial" panose="020B0604020202020204" pitchFamily="34" charset="0"/>
                <a:cs typeface="Arial" panose="020B0604020202020204" pitchFamily="34" charset="0"/>
              </a:rPr>
              <a:t>Planning </a:t>
            </a:r>
            <a:r>
              <a:rPr lang="en-US" sz="1500" dirty="0" smtClean="0">
                <a:latin typeface="Arial" panose="020B0604020202020204" pitchFamily="34" charset="0"/>
                <a:cs typeface="Arial" panose="020B0604020202020204" pitchFamily="34" charset="0"/>
              </a:rPr>
              <a:t>is everything and disaster planning is essential, specifically in larger companies. There are three levels of risk:</a:t>
            </a:r>
          </a:p>
          <a:p>
            <a:pPr marL="515938" indent="-285750">
              <a:buClr>
                <a:srgbClr val="00B050"/>
              </a:buClr>
              <a:buFont typeface="Arial" panose="020B0604020202020204" pitchFamily="34" charset="0"/>
              <a:buChar char="•"/>
            </a:pPr>
            <a:r>
              <a:rPr lang="en-US" sz="1500" dirty="0" smtClean="0">
                <a:latin typeface="Arial" panose="020B0604020202020204" pitchFamily="34" charset="0"/>
                <a:cs typeface="Arial" panose="020B0604020202020204" pitchFamily="34" charset="0"/>
              </a:rPr>
              <a:t>Small – Network Crash, DDOS attack, corrupted hard drive, hack or virus.</a:t>
            </a:r>
          </a:p>
          <a:p>
            <a:pPr marL="515938" indent="-285750">
              <a:buClr>
                <a:srgbClr val="00B050"/>
              </a:buClr>
              <a:buFont typeface="Arial" panose="020B0604020202020204" pitchFamily="34" charset="0"/>
              <a:buChar char="•"/>
            </a:pPr>
            <a:r>
              <a:rPr lang="en-US" sz="1500" dirty="0" smtClean="0">
                <a:latin typeface="Arial" panose="020B0604020202020204" pitchFamily="34" charset="0"/>
                <a:cs typeface="Arial" panose="020B0604020202020204" pitchFamily="34" charset="0"/>
              </a:rPr>
              <a:t>Medium – Major hack, fire, corruption of backups</a:t>
            </a:r>
          </a:p>
          <a:p>
            <a:pPr marL="515938" indent="-285750">
              <a:buClr>
                <a:srgbClr val="00B050"/>
              </a:buClr>
              <a:buFont typeface="Arial" panose="020B0604020202020204" pitchFamily="34" charset="0"/>
              <a:buChar char="•"/>
            </a:pPr>
            <a:r>
              <a:rPr lang="en-US" sz="1500" dirty="0" smtClean="0">
                <a:latin typeface="Arial" panose="020B0604020202020204" pitchFamily="34" charset="0"/>
                <a:cs typeface="Arial" panose="020B0604020202020204" pitchFamily="34" charset="0"/>
              </a:rPr>
              <a:t>Large – Earthquake, disaster, continued attack, e.g. Sony and Kyoto.</a:t>
            </a:r>
          </a:p>
          <a:p>
            <a:pPr marL="280988" indent="-280988">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All these can be secured with simple backups. </a:t>
            </a:r>
            <a:r>
              <a:rPr lang="en-GB" sz="1500" dirty="0" smtClean="0">
                <a:latin typeface="Arial" panose="020B0604020202020204" pitchFamily="34" charset="0"/>
                <a:cs typeface="Arial" panose="020B0604020202020204" pitchFamily="34" charset="0"/>
              </a:rPr>
              <a:t>Having </a:t>
            </a:r>
            <a:r>
              <a:rPr lang="en-GB" sz="1500" dirty="0">
                <a:latin typeface="Arial" panose="020B0604020202020204" pitchFamily="34" charset="0"/>
                <a:cs typeface="Arial" panose="020B0604020202020204" pitchFamily="34" charset="0"/>
              </a:rPr>
              <a:t>data backed up is the cornerstone of any disaster recovery plan. Without backups, a simple hard drive failure can set your company back days or even weeks. In fact, without backups, your company’s very existence is in jeopardy. For schools this is a </a:t>
            </a:r>
            <a:r>
              <a:rPr lang="en-GB" sz="1500" b="1" dirty="0">
                <a:latin typeface="Arial" panose="020B0604020202020204" pitchFamily="34" charset="0"/>
                <a:cs typeface="Arial" panose="020B0604020202020204" pitchFamily="34" charset="0"/>
              </a:rPr>
              <a:t>legality and three backups are necessary, nightly, weekly and off site </a:t>
            </a:r>
            <a:r>
              <a:rPr lang="en-GB" sz="1500" b="1" dirty="0" smtClean="0">
                <a:latin typeface="Arial" panose="020B0604020202020204" pitchFamily="34" charset="0"/>
                <a:cs typeface="Arial" panose="020B0604020202020204" pitchFamily="34" charset="0"/>
              </a:rPr>
              <a:t>copy.</a:t>
            </a:r>
          </a:p>
          <a:p>
            <a:pPr marL="280988" indent="-280988">
              <a:buClr>
                <a:srgbClr val="00B050"/>
              </a:buClr>
              <a:buFont typeface="Wingdings 3" panose="05040102010807070707" pitchFamily="18" charset="2"/>
              <a:buChar char=""/>
            </a:pPr>
            <a:r>
              <a:rPr lang="en-GB" sz="1500" dirty="0" smtClean="0">
                <a:latin typeface="Arial" panose="020B0604020202020204" pitchFamily="34" charset="0"/>
                <a:cs typeface="Arial" panose="020B0604020202020204" pitchFamily="34" charset="0"/>
              </a:rPr>
              <a:t>The </a:t>
            </a:r>
            <a:r>
              <a:rPr lang="en-GB" sz="1500" dirty="0">
                <a:latin typeface="Arial" panose="020B0604020202020204" pitchFamily="34" charset="0"/>
                <a:cs typeface="Arial" panose="020B0604020202020204" pitchFamily="34" charset="0"/>
              </a:rPr>
              <a:t>main goal of backups is simple: Keep a spare copy of your network’s critical data so that, no matter what happens, you never lose more than one day’s work. The easiest way to do this is to make a copy of your files every day. If that’s not possible, techniques are available to ensure that every file on the network has a backup copy that’s no more than one day </a:t>
            </a:r>
            <a:r>
              <a:rPr lang="en-GB" sz="1500" dirty="0" smtClean="0">
                <a:latin typeface="Arial" panose="020B0604020202020204" pitchFamily="34" charset="0"/>
                <a:cs typeface="Arial" panose="020B0604020202020204" pitchFamily="34" charset="0"/>
              </a:rPr>
              <a:t>old.</a:t>
            </a:r>
          </a:p>
          <a:p>
            <a:pPr marL="280988" indent="-280988">
              <a:buClr>
                <a:srgbClr val="00B050"/>
              </a:buClr>
              <a:buFont typeface="Wingdings 3" panose="05040102010807070707" pitchFamily="18" charset="2"/>
              <a:buChar char=""/>
            </a:pPr>
            <a:r>
              <a:rPr lang="en-GB" sz="1500" dirty="0" smtClean="0">
                <a:latin typeface="Arial" panose="020B0604020202020204" pitchFamily="34" charset="0"/>
                <a:cs typeface="Arial" panose="020B0604020202020204" pitchFamily="34" charset="0"/>
              </a:rPr>
              <a:t>The </a:t>
            </a:r>
            <a:r>
              <a:rPr lang="en-GB" sz="1500" dirty="0">
                <a:latin typeface="Arial" panose="020B0604020202020204" pitchFamily="34" charset="0"/>
                <a:cs typeface="Arial" panose="020B0604020202020204" pitchFamily="34" charset="0"/>
              </a:rPr>
              <a:t>goal of disaster planning is to make sure that your company can resume operations shortly after a disaster occurs, such as a fire, earthquake, or any other imaginable calamity. </a:t>
            </a:r>
            <a:endParaRPr lang="en-GB" sz="1500" dirty="0" smtClean="0">
              <a:latin typeface="Arial" panose="020B0604020202020204" pitchFamily="34" charset="0"/>
              <a:cs typeface="Arial" panose="020B0604020202020204" pitchFamily="34" charset="0"/>
            </a:endParaRPr>
          </a:p>
          <a:p>
            <a:pPr marL="280988" indent="-280988">
              <a:buClr>
                <a:srgbClr val="00B050"/>
              </a:buClr>
              <a:buFont typeface="Wingdings 3" panose="05040102010807070707" pitchFamily="18" charset="2"/>
              <a:buChar char=""/>
            </a:pPr>
            <a:r>
              <a:rPr lang="en-GB" sz="1500" dirty="0" smtClean="0">
                <a:latin typeface="Arial" panose="020B0604020202020204" pitchFamily="34" charset="0"/>
                <a:cs typeface="Arial" panose="020B0604020202020204" pitchFamily="34" charset="0"/>
              </a:rPr>
              <a:t>The </a:t>
            </a:r>
            <a:r>
              <a:rPr lang="en-GB" sz="1500" dirty="0">
                <a:latin typeface="Arial" panose="020B0604020202020204" pitchFamily="34" charset="0"/>
                <a:cs typeface="Arial" panose="020B0604020202020204" pitchFamily="34" charset="0"/>
              </a:rPr>
              <a:t>most common media for making backup copies is a tape </a:t>
            </a:r>
            <a:r>
              <a:rPr lang="en-GB" sz="1500" dirty="0">
                <a:latin typeface="Arial" panose="020B0604020202020204" pitchFamily="34" charset="0"/>
                <a:cs typeface="Arial" panose="020B0604020202020204" pitchFamily="34" charset="0"/>
                <a:sym typeface="Wingdings" pitchFamily="2" charset="2"/>
              </a:rPr>
              <a:t> up to </a:t>
            </a:r>
            <a:r>
              <a:rPr lang="en-GB" sz="1500" dirty="0">
                <a:latin typeface="Arial" panose="020B0604020202020204" pitchFamily="34" charset="0"/>
                <a:cs typeface="Arial" panose="020B0604020202020204" pitchFamily="34" charset="0"/>
              </a:rPr>
              <a:t>80GB of </a:t>
            </a:r>
            <a:r>
              <a:rPr lang="en-GB" sz="1500" dirty="0" smtClean="0">
                <a:latin typeface="Arial" panose="020B0604020202020204" pitchFamily="34" charset="0"/>
                <a:cs typeface="Arial" panose="020B0604020202020204" pitchFamily="34" charset="0"/>
              </a:rPr>
              <a:t>data.</a:t>
            </a:r>
          </a:p>
          <a:p>
            <a:pPr marL="280988" indent="-280988">
              <a:buClr>
                <a:srgbClr val="00B050"/>
              </a:buClr>
              <a:buFont typeface="Wingdings 3" panose="05040102010807070707" pitchFamily="18" charset="2"/>
              <a:buChar char=""/>
            </a:pPr>
            <a:r>
              <a:rPr lang="en-GB" sz="1500" dirty="0" smtClean="0">
                <a:latin typeface="Arial" panose="020B0604020202020204" pitchFamily="34" charset="0"/>
                <a:cs typeface="Arial" panose="020B0604020202020204" pitchFamily="34" charset="0"/>
              </a:rPr>
              <a:t>All </a:t>
            </a:r>
            <a:r>
              <a:rPr lang="en-GB" sz="1500" dirty="0">
                <a:latin typeface="Arial" panose="020B0604020202020204" pitchFamily="34" charset="0"/>
                <a:cs typeface="Arial" panose="020B0604020202020204" pitchFamily="34" charset="0"/>
              </a:rPr>
              <a:t>versions of Windows come with a built-in backup program. </a:t>
            </a:r>
            <a:endParaRPr lang="en-US" sz="1500" dirty="0">
              <a:latin typeface="Arial" panose="020B0604020202020204" pitchFamily="34" charset="0"/>
              <a:cs typeface="Arial" panose="020B0604020202020204" pitchFamily="34" charset="0"/>
            </a:endParaRPr>
          </a:p>
        </p:txBody>
      </p:sp>
      <p:sp>
        <p:nvSpPr>
          <p:cNvPr id="18" name="Title 1"/>
          <p:cNvSpPr>
            <a:spLocks noGrp="1"/>
          </p:cNvSpPr>
          <p:nvPr>
            <p:ph type="title"/>
          </p:nvPr>
        </p:nvSpPr>
        <p:spPr>
          <a:xfrm>
            <a:off x="35496" y="44624"/>
            <a:ext cx="9001000" cy="432048"/>
          </a:xfrm>
        </p:spPr>
        <p:txBody>
          <a:bodyPr>
            <a:noAutofit/>
          </a:bodyPr>
          <a:lstStyle/>
          <a:p>
            <a:r>
              <a:rPr lang="en-GB" sz="3600" dirty="0" smtClean="0"/>
              <a:t>5.2 – Operational Issues – Disaster Planning</a:t>
            </a:r>
            <a:endParaRPr lang="en-GB" sz="36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2985103446"/>
              </p:ext>
            </p:extLst>
          </p:nvPr>
        </p:nvGraphicFramePr>
        <p:xfrm>
          <a:off x="7164288" y="1052736"/>
          <a:ext cx="1656184" cy="5617788"/>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3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Change within the ICT world happens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Built in redundancy</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Why do schools not replace Base machines with Laptops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How can Thin Client reduce change issues</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Can a student sue over Health and Safety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What is an AUP policy</a:t>
                      </a:r>
                    </a:p>
                    <a:p>
                      <a:pPr marL="177800" indent="-177800" algn="l">
                        <a:spcAft>
                          <a:spcPts val="600"/>
                        </a:spcAft>
                        <a:buFontTx/>
                        <a:buBlip>
                          <a:blip r:embed="rId3"/>
                        </a:buBlip>
                      </a:pPr>
                      <a:r>
                        <a:rPr lang="en-US" sz="1330" baseline="0" dirty="0" smtClean="0">
                          <a:solidFill>
                            <a:srgbClr val="FF0000"/>
                          </a:solidFill>
                          <a:effectLst/>
                          <a:latin typeface="Arial" pitchFamily="34" charset="0"/>
                          <a:ea typeface="Times New Roman"/>
                          <a:cs typeface="Arial" pitchFamily="34" charset="0"/>
                        </a:rPr>
                        <a:t>What’s the harm downloading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Why is Facebook blocked</a:t>
                      </a:r>
                      <a:endParaRPr lang="en-GB" sz="133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74021"/>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5755422"/>
          </a:xfrm>
          <a:prstGeom prst="rect">
            <a:avLst/>
          </a:prstGeom>
        </p:spPr>
        <p:txBody>
          <a:bodyPr wrap="square">
            <a:spAutoFit/>
          </a:bodyPr>
          <a:lstStyle/>
          <a:p>
            <a:pPr marL="280988" indent="-280988">
              <a:buClr>
                <a:srgbClr val="00B050"/>
              </a:buClr>
              <a:buFont typeface="Wingdings 3" panose="05040102010807070707" pitchFamily="18" charset="2"/>
              <a:buChar char=""/>
            </a:pPr>
            <a:r>
              <a:rPr lang="en-US" sz="1600" b="1" dirty="0">
                <a:latin typeface="Arial" panose="020B0604020202020204" pitchFamily="34" charset="0"/>
                <a:cs typeface="Arial" panose="020B0604020202020204" pitchFamily="34" charset="0"/>
              </a:rPr>
              <a:t>Normal backups </a:t>
            </a:r>
            <a:r>
              <a:rPr lang="en-US" sz="1600" dirty="0">
                <a:latin typeface="Arial" panose="020B0604020202020204" pitchFamily="34" charset="0"/>
                <a:cs typeface="Arial" panose="020B0604020202020204" pitchFamily="34" charset="0"/>
              </a:rPr>
              <a:t>- also called a full backup (most basic type of backup), where all files in the backup selection are backed up — regardless of whether the archive bit has been set. As each file is backed up, its archive bit is reset, so backups that select files based on the archive bit setting won’t back up the files.</a:t>
            </a:r>
          </a:p>
          <a:p>
            <a:pPr marL="280988" indent="-280988">
              <a:buClr>
                <a:srgbClr val="00B050"/>
              </a:buClr>
              <a:buFont typeface="Wingdings 3" panose="05040102010807070707" pitchFamily="18" charset="2"/>
              <a:buChar char=""/>
            </a:pPr>
            <a:r>
              <a:rPr lang="en-US" sz="1600" b="1" dirty="0">
                <a:latin typeface="Arial" panose="020B0604020202020204" pitchFamily="34" charset="0"/>
                <a:cs typeface="Arial" panose="020B0604020202020204" pitchFamily="34" charset="0"/>
              </a:rPr>
              <a:t>Copy backups </a:t>
            </a:r>
            <a:r>
              <a:rPr lang="en-US" sz="1600" dirty="0">
                <a:latin typeface="Arial" panose="020B0604020202020204" pitchFamily="34" charset="0"/>
                <a:cs typeface="Arial" panose="020B0604020202020204" pitchFamily="34" charset="0"/>
              </a:rPr>
              <a:t>- similar to a normal backup, except that the archive bit is not reset as each file is copied. As a result, backups don’t disrupt the cycle of other backups</a:t>
            </a:r>
          </a:p>
          <a:p>
            <a:pPr marL="280988" indent="-280988">
              <a:buClr>
                <a:srgbClr val="00B050"/>
              </a:buClr>
              <a:buFont typeface="Wingdings 3" panose="05040102010807070707" pitchFamily="18" charset="2"/>
              <a:buChar char=""/>
            </a:pPr>
            <a:r>
              <a:rPr lang="en-US" sz="1600" b="1" dirty="0">
                <a:latin typeface="Arial" panose="020B0604020202020204" pitchFamily="34" charset="0"/>
                <a:cs typeface="Arial" panose="020B0604020202020204" pitchFamily="34" charset="0"/>
              </a:rPr>
              <a:t>Daily backups </a:t>
            </a:r>
            <a:r>
              <a:rPr lang="en-US" sz="1600" dirty="0">
                <a:latin typeface="Arial" panose="020B0604020202020204" pitchFamily="34" charset="0"/>
                <a:cs typeface="Arial" panose="020B0604020202020204" pitchFamily="34" charset="0"/>
              </a:rPr>
              <a:t>- backs up just those files that have been changed the same day that the backup is performed. A daily backup examines the modification date for each file to determine whether a file should be backed up. Daily backups don’t reset the archive bit.</a:t>
            </a:r>
          </a:p>
          <a:p>
            <a:pPr marL="280988" indent="-280988">
              <a:buClr>
                <a:srgbClr val="00B050"/>
              </a:buClr>
              <a:buFont typeface="Wingdings 3" panose="05040102010807070707" pitchFamily="18" charset="2"/>
              <a:buChar char=""/>
            </a:pPr>
            <a:r>
              <a:rPr lang="en-US" sz="1600" b="1" dirty="0">
                <a:latin typeface="Arial" panose="020B0604020202020204" pitchFamily="34" charset="0"/>
                <a:cs typeface="Arial" panose="020B0604020202020204" pitchFamily="34" charset="0"/>
              </a:rPr>
              <a:t>Incremental backups </a:t>
            </a:r>
            <a:r>
              <a:rPr lang="en-US" sz="1600" dirty="0">
                <a:latin typeface="Arial" panose="020B0604020202020204" pitchFamily="34" charset="0"/>
                <a:cs typeface="Arial" panose="020B0604020202020204" pitchFamily="34" charset="0"/>
              </a:rPr>
              <a:t>- backs up only those files that you’ve modified since the last time you did a backup  a lot faster than full backups because your network users probably modify only a small portion of the files on the server in any given day. </a:t>
            </a:r>
          </a:p>
          <a:p>
            <a:pPr marL="280988" indent="-280988">
              <a:buClr>
                <a:srgbClr val="00B050"/>
              </a:buClr>
              <a:buFont typeface="Wingdings 3" panose="05040102010807070707" pitchFamily="18" charset="2"/>
              <a:buChar char=""/>
            </a:pPr>
            <a:r>
              <a:rPr lang="en-US" sz="1600" b="1" dirty="0">
                <a:latin typeface="Arial" panose="020B0604020202020204" pitchFamily="34" charset="0"/>
                <a:cs typeface="Arial" panose="020B0604020202020204" pitchFamily="34" charset="0"/>
              </a:rPr>
              <a:t>Differential backups </a:t>
            </a:r>
            <a:r>
              <a:rPr lang="en-US" sz="1600" dirty="0">
                <a:latin typeface="Arial" panose="020B0604020202020204" pitchFamily="34" charset="0"/>
                <a:cs typeface="Arial" panose="020B0604020202020204" pitchFamily="34" charset="0"/>
              </a:rPr>
              <a:t>- A differential backup is similar to an incremental backup, except that it doesn’t reset the archive bit as files are backed up. As a result, each differential backup represents the difference between the last normal backup and the current state of the hard drive. To do a full restore from a differential backup, you first restore the last normal backup, and then you restore the most recent differential backup.</a:t>
            </a:r>
          </a:p>
        </p:txBody>
      </p:sp>
      <p:sp>
        <p:nvSpPr>
          <p:cNvPr id="18" name="Title 1"/>
          <p:cNvSpPr>
            <a:spLocks noGrp="1"/>
          </p:cNvSpPr>
          <p:nvPr>
            <p:ph type="title"/>
          </p:nvPr>
        </p:nvSpPr>
        <p:spPr>
          <a:xfrm>
            <a:off x="35496" y="44624"/>
            <a:ext cx="9001000" cy="432048"/>
          </a:xfrm>
        </p:spPr>
        <p:txBody>
          <a:bodyPr>
            <a:noAutofit/>
          </a:bodyPr>
          <a:lstStyle/>
          <a:p>
            <a:r>
              <a:rPr lang="en-GB" sz="3600" dirty="0" smtClean="0"/>
              <a:t>5.2 – Operational Issues – Disaster Planning</a:t>
            </a:r>
            <a:endParaRPr lang="en-GB" sz="36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78680135"/>
              </p:ext>
            </p:extLst>
          </p:nvPr>
        </p:nvGraphicFramePr>
        <p:xfrm>
          <a:off x="7164288" y="1052736"/>
          <a:ext cx="1656184" cy="5617788"/>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3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Change within the ICT world happens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Built in redundancy</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Why do schools not replace Base machines with Laptops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How can Thin Client reduce change issues</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Can a student sue over Health and Safety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What is an AUP policy</a:t>
                      </a:r>
                    </a:p>
                    <a:p>
                      <a:pPr marL="177800" indent="-177800" algn="l">
                        <a:spcAft>
                          <a:spcPts val="600"/>
                        </a:spcAft>
                        <a:buFontTx/>
                        <a:buBlip>
                          <a:blip r:embed="rId3"/>
                        </a:buBlip>
                      </a:pPr>
                      <a:r>
                        <a:rPr lang="en-US" sz="1330" baseline="0" dirty="0" smtClean="0">
                          <a:solidFill>
                            <a:srgbClr val="FF0000"/>
                          </a:solidFill>
                          <a:effectLst/>
                          <a:latin typeface="Arial" pitchFamily="34" charset="0"/>
                          <a:ea typeface="Times New Roman"/>
                          <a:cs typeface="Arial" pitchFamily="34" charset="0"/>
                        </a:rPr>
                        <a:t>What’s the harm downloading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Why is Facebook blocked</a:t>
                      </a:r>
                      <a:endParaRPr lang="en-GB" sz="133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041537"/>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5693866"/>
          </a:xfrm>
          <a:prstGeom prst="rect">
            <a:avLst/>
          </a:prstGeom>
        </p:spPr>
        <p:txBody>
          <a:bodyPr wrap="square">
            <a:spAutoFit/>
          </a:bodyPr>
          <a:lstStyle/>
          <a:p>
            <a:pPr marL="280988" indent="-280988">
              <a:buClr>
                <a:srgbClr val="00B050"/>
              </a:buClr>
              <a:buFont typeface="Wingdings 3" panose="05040102010807070707" pitchFamily="18" charset="2"/>
              <a:buChar char=""/>
            </a:pPr>
            <a:r>
              <a:rPr lang="en-US" sz="1300" b="1" dirty="0" smtClean="0">
                <a:latin typeface="Arial" panose="020B0604020202020204" pitchFamily="34" charset="0"/>
                <a:cs typeface="Arial" panose="020B0604020202020204" pitchFamily="34" charset="0"/>
              </a:rPr>
              <a:t>Procedures and Analysis </a:t>
            </a:r>
            <a:r>
              <a:rPr lang="en-US" sz="1300" dirty="0">
                <a:latin typeface="Arial" panose="020B0604020202020204" pitchFamily="34" charset="0"/>
                <a:cs typeface="Arial" panose="020B0604020202020204" pitchFamily="34" charset="0"/>
              </a:rPr>
              <a:t>- Every company that uses computers, email, the internet, and software on a daily basis should have information technology (IT) policies in place. It is important for employees to know what is expected and required of them when using the technology provided by their employer, and it is critical for a company to protect itself by having policies to govern areas such as personal internet and email usage, security, software and hardware inventory and data retention. It is also important for the business owner to know the potential lost time and productivity at their business because of personal internet usage.</a:t>
            </a:r>
          </a:p>
          <a:p>
            <a:pPr marL="280988" indent="-280988">
              <a:buClr>
                <a:srgbClr val="00B050"/>
              </a:buClr>
              <a:buFont typeface="Wingdings 3" panose="05040102010807070707" pitchFamily="18" charset="2"/>
              <a:buChar char=""/>
            </a:pPr>
            <a:r>
              <a:rPr lang="en-US" sz="1300" dirty="0">
                <a:latin typeface="Arial" panose="020B0604020202020204" pitchFamily="34" charset="0"/>
                <a:cs typeface="Arial" panose="020B0604020202020204" pitchFamily="34" charset="0"/>
              </a:rPr>
              <a:t>Without written policies, there are no standards to reference when both sticky and status quo situations arise, such as those highlighted above.</a:t>
            </a:r>
          </a:p>
          <a:p>
            <a:pPr marL="280988" indent="-280988">
              <a:buClr>
                <a:srgbClr val="00B050"/>
              </a:buClr>
              <a:buFont typeface="Wingdings 3" panose="05040102010807070707" pitchFamily="18" charset="2"/>
              <a:buChar char=""/>
            </a:pPr>
            <a:r>
              <a:rPr lang="en-US" sz="1300" dirty="0">
                <a:latin typeface="Arial" panose="020B0604020202020204" pitchFamily="34" charset="0"/>
                <a:cs typeface="Arial" panose="020B0604020202020204" pitchFamily="34" charset="0"/>
              </a:rPr>
              <a:t>So, what exactly are the IT policies that every company should have? There are six areas that need to be addressed:</a:t>
            </a:r>
          </a:p>
          <a:p>
            <a:pPr marL="280988" indent="-280988">
              <a:buClr>
                <a:srgbClr val="00B050"/>
              </a:buClr>
              <a:buFont typeface="Wingdings 3" panose="05040102010807070707" pitchFamily="18" charset="2"/>
              <a:buChar char=""/>
            </a:pPr>
            <a:r>
              <a:rPr lang="en-US" sz="1300" b="1" dirty="0">
                <a:latin typeface="Arial" panose="020B0604020202020204" pitchFamily="34" charset="0"/>
                <a:cs typeface="Arial" panose="020B0604020202020204" pitchFamily="34" charset="0"/>
              </a:rPr>
              <a:t>Acceptable Use of Technology</a:t>
            </a:r>
            <a:r>
              <a:rPr lang="en-US" sz="1300" dirty="0">
                <a:latin typeface="Arial" panose="020B0604020202020204" pitchFamily="34" charset="0"/>
                <a:cs typeface="Arial" panose="020B0604020202020204" pitchFamily="34" charset="0"/>
              </a:rPr>
              <a:t>: Guidelines for the use of computers, fax machines, telephones, internet, email, and voicemail and the consequences for misuse.</a:t>
            </a:r>
          </a:p>
          <a:p>
            <a:pPr marL="280988" indent="-280988">
              <a:buClr>
                <a:srgbClr val="00B050"/>
              </a:buClr>
              <a:buFont typeface="Wingdings 3" panose="05040102010807070707" pitchFamily="18" charset="2"/>
              <a:buChar char=""/>
            </a:pPr>
            <a:r>
              <a:rPr lang="en-US" sz="1300" b="1" dirty="0">
                <a:latin typeface="Arial" panose="020B0604020202020204" pitchFamily="34" charset="0"/>
                <a:cs typeface="Arial" panose="020B0604020202020204" pitchFamily="34" charset="0"/>
              </a:rPr>
              <a:t>Security</a:t>
            </a:r>
            <a:r>
              <a:rPr lang="en-US" sz="1300" dirty="0">
                <a:latin typeface="Arial" panose="020B0604020202020204" pitchFamily="34" charset="0"/>
                <a:cs typeface="Arial" panose="020B0604020202020204" pitchFamily="34" charset="0"/>
              </a:rPr>
              <a:t>: Guidelines for passwords, levels of access to the network, virus protection, confidentiality, and the usage of data.</a:t>
            </a:r>
          </a:p>
          <a:p>
            <a:pPr marL="280988" indent="-280988">
              <a:buClr>
                <a:srgbClr val="00B050"/>
              </a:buClr>
              <a:buFont typeface="Wingdings 3" panose="05040102010807070707" pitchFamily="18" charset="2"/>
              <a:buChar char=""/>
            </a:pPr>
            <a:r>
              <a:rPr lang="en-US" sz="1300" b="1" dirty="0">
                <a:latin typeface="Arial" panose="020B0604020202020204" pitchFamily="34" charset="0"/>
                <a:cs typeface="Arial" panose="020B0604020202020204" pitchFamily="34" charset="0"/>
              </a:rPr>
              <a:t>Disaster Recovery</a:t>
            </a:r>
            <a:r>
              <a:rPr lang="en-US" sz="1300" dirty="0">
                <a:latin typeface="Arial" panose="020B0604020202020204" pitchFamily="34" charset="0"/>
                <a:cs typeface="Arial" panose="020B0604020202020204" pitchFamily="34" charset="0"/>
              </a:rPr>
              <a:t>: Guidelines for data recovery in the event of a disaster, and data backup </a:t>
            </a:r>
            <a:r>
              <a:rPr lang="en-US" sz="1300" dirty="0" smtClean="0">
                <a:latin typeface="Arial" panose="020B0604020202020204" pitchFamily="34" charset="0"/>
                <a:cs typeface="Arial" panose="020B0604020202020204" pitchFamily="34" charset="0"/>
              </a:rPr>
              <a:t>methods.</a:t>
            </a:r>
          </a:p>
          <a:p>
            <a:pPr marL="280988" indent="-280988">
              <a:buClr>
                <a:srgbClr val="00B050"/>
              </a:buClr>
              <a:buFont typeface="Wingdings 3" panose="05040102010807070707" pitchFamily="18" charset="2"/>
              <a:buChar char=""/>
            </a:pPr>
            <a:r>
              <a:rPr lang="en-US" sz="1300" b="1" dirty="0" smtClean="0">
                <a:latin typeface="Arial" panose="020B0604020202020204" pitchFamily="34" charset="0"/>
                <a:cs typeface="Arial" panose="020B0604020202020204" pitchFamily="34" charset="0"/>
              </a:rPr>
              <a:t>Technology </a:t>
            </a:r>
            <a:r>
              <a:rPr lang="en-US" sz="1300" b="1" dirty="0">
                <a:latin typeface="Arial" panose="020B0604020202020204" pitchFamily="34" charset="0"/>
                <a:cs typeface="Arial" panose="020B0604020202020204" pitchFamily="34" charset="0"/>
              </a:rPr>
              <a:t>Standards</a:t>
            </a:r>
            <a:r>
              <a:rPr lang="en-US" sz="1300" dirty="0">
                <a:latin typeface="Arial" panose="020B0604020202020204" pitchFamily="34" charset="0"/>
                <a:cs typeface="Arial" panose="020B0604020202020204" pitchFamily="34" charset="0"/>
              </a:rPr>
              <a:t>: Guidelines to determine the type of software, hardware, and systems will be purchased and used at the company, including those that are prohibited (for example, instant messenger or mp3 music download software).</a:t>
            </a:r>
          </a:p>
          <a:p>
            <a:pPr marL="280988" indent="-280988">
              <a:buClr>
                <a:srgbClr val="00B050"/>
              </a:buClr>
              <a:buFont typeface="Wingdings 3" panose="05040102010807070707" pitchFamily="18" charset="2"/>
              <a:buChar char=""/>
            </a:pPr>
            <a:r>
              <a:rPr lang="en-US" sz="1300" b="1" dirty="0">
                <a:latin typeface="Arial" panose="020B0604020202020204" pitchFamily="34" charset="0"/>
                <a:cs typeface="Arial" panose="020B0604020202020204" pitchFamily="34" charset="0"/>
              </a:rPr>
              <a:t>Network Set up and Documentation</a:t>
            </a:r>
            <a:r>
              <a:rPr lang="en-US" sz="1300" dirty="0">
                <a:latin typeface="Arial" panose="020B0604020202020204" pitchFamily="34" charset="0"/>
                <a:cs typeface="Arial" panose="020B0604020202020204" pitchFamily="34" charset="0"/>
              </a:rPr>
              <a:t>: Guidelines regarding how the network is configured, how to add new employees to the network, permission levels for employees, and licensing of software.</a:t>
            </a:r>
          </a:p>
          <a:p>
            <a:pPr marL="280988" indent="-280988">
              <a:buClr>
                <a:srgbClr val="00B050"/>
              </a:buClr>
              <a:buFont typeface="Wingdings 3" panose="05040102010807070707" pitchFamily="18" charset="2"/>
              <a:buChar char=""/>
            </a:pPr>
            <a:r>
              <a:rPr lang="en-US" sz="1300" b="1" dirty="0">
                <a:latin typeface="Arial" panose="020B0604020202020204" pitchFamily="34" charset="0"/>
                <a:cs typeface="Arial" panose="020B0604020202020204" pitchFamily="34" charset="0"/>
              </a:rPr>
              <a:t>IT Services</a:t>
            </a:r>
            <a:r>
              <a:rPr lang="en-US" sz="1300" dirty="0">
                <a:latin typeface="Arial" panose="020B0604020202020204" pitchFamily="34" charset="0"/>
                <a:cs typeface="Arial" panose="020B0604020202020204" pitchFamily="34" charset="0"/>
              </a:rPr>
              <a:t>: Guidelines to determine how technology needs and problems will be addressed, who in the organization is responsible for employee technical support, maintenance, installation, and long-term technology planning</a:t>
            </a:r>
            <a:r>
              <a:rPr lang="en-US" sz="1300" dirty="0" smtClean="0">
                <a:latin typeface="Arial" panose="020B0604020202020204" pitchFamily="34" charset="0"/>
                <a:cs typeface="Arial" panose="020B0604020202020204" pitchFamily="34" charset="0"/>
              </a:rPr>
              <a:t>.</a:t>
            </a:r>
            <a:endParaRPr lang="en-US" sz="1300" dirty="0">
              <a:latin typeface="Arial" panose="020B0604020202020204" pitchFamily="34" charset="0"/>
              <a:cs typeface="Arial" panose="020B0604020202020204" pitchFamily="34" charset="0"/>
            </a:endParaRPr>
          </a:p>
        </p:txBody>
      </p:sp>
      <p:sp>
        <p:nvSpPr>
          <p:cNvPr id="18" name="Title 1"/>
          <p:cNvSpPr>
            <a:spLocks noGrp="1"/>
          </p:cNvSpPr>
          <p:nvPr>
            <p:ph type="title"/>
          </p:nvPr>
        </p:nvSpPr>
        <p:spPr>
          <a:xfrm>
            <a:off x="35496" y="44624"/>
            <a:ext cx="9001000" cy="432048"/>
          </a:xfrm>
        </p:spPr>
        <p:txBody>
          <a:bodyPr>
            <a:noAutofit/>
          </a:bodyPr>
          <a:lstStyle/>
          <a:p>
            <a:r>
              <a:rPr lang="en-GB" sz="3300" dirty="0" smtClean="0"/>
              <a:t>5.2 – Operational Issues – Organisational Issues</a:t>
            </a:r>
            <a:endParaRPr lang="en-GB" sz="33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782603413"/>
              </p:ext>
            </p:extLst>
          </p:nvPr>
        </p:nvGraphicFramePr>
        <p:xfrm>
          <a:off x="7164288" y="1052736"/>
          <a:ext cx="1656184" cy="5617788"/>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3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Change within the ICT world happens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Built in redundancy</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Why do schools not replace Base machines with Laptops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How can Thin Client reduce change issues</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Can a student sue over Health and Safety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What is an AUP policy</a:t>
                      </a:r>
                    </a:p>
                    <a:p>
                      <a:pPr marL="177800" indent="-177800" algn="l">
                        <a:spcAft>
                          <a:spcPts val="600"/>
                        </a:spcAft>
                        <a:buFontTx/>
                        <a:buBlip>
                          <a:blip r:embed="rId3"/>
                        </a:buBlip>
                      </a:pPr>
                      <a:r>
                        <a:rPr lang="en-US" sz="1330" baseline="0" dirty="0" smtClean="0">
                          <a:solidFill>
                            <a:srgbClr val="FF0000"/>
                          </a:solidFill>
                          <a:effectLst/>
                          <a:latin typeface="Arial" pitchFamily="34" charset="0"/>
                          <a:ea typeface="Times New Roman"/>
                          <a:cs typeface="Arial" pitchFamily="34" charset="0"/>
                        </a:rPr>
                        <a:t>What’s the harm downloading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Why is Facebook blocked</a:t>
                      </a:r>
                      <a:endParaRPr lang="en-GB" sz="133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782754"/>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4524315"/>
          </a:xfrm>
          <a:prstGeom prst="rect">
            <a:avLst/>
          </a:prstGeom>
        </p:spPr>
        <p:txBody>
          <a:bodyPr wrap="square">
            <a:spAutoFit/>
          </a:bodyPr>
          <a:lstStyle/>
          <a:p>
            <a:pPr marL="280988" indent="-280988">
              <a:buClr>
                <a:srgbClr val="00B050"/>
              </a:buClr>
              <a:buFont typeface="Wingdings 3" panose="05040102010807070707" pitchFamily="18" charset="2"/>
              <a:buChar char=""/>
            </a:pPr>
            <a:r>
              <a:rPr lang="en-US" dirty="0">
                <a:latin typeface="Arial" panose="020B0604020202020204" pitchFamily="34" charset="0"/>
                <a:cs typeface="Arial" panose="020B0604020202020204" pitchFamily="34" charset="0"/>
              </a:rPr>
              <a:t>On a larger scale, company IT policies tend to be standard across sites, the same IT policy in Subway in Chislehurst will be the same as the Subway in Ballymena, Corby, Glasgow. The risks are the same, the policies vary slightly depending on the nature of the business, the information the company manages and the security threats that have been successful or attempted from the past.</a:t>
            </a:r>
          </a:p>
          <a:p>
            <a:pPr marL="280988" indent="-280988">
              <a:buClr>
                <a:srgbClr val="00B050"/>
              </a:buClr>
              <a:buFont typeface="Wingdings 3" panose="05040102010807070707" pitchFamily="18" charset="2"/>
              <a:buChar char=""/>
            </a:pPr>
            <a:r>
              <a:rPr lang="en-US" dirty="0">
                <a:latin typeface="Arial" panose="020B0604020202020204" pitchFamily="34" charset="0"/>
                <a:cs typeface="Arial" panose="020B0604020202020204" pitchFamily="34" charset="0"/>
              </a:rPr>
              <a:t>Staff at these companies will be aware of these policies, specifically when it comes to more sensitive information. Most companies get their staff to sigh an AUP, Acceptable Use Policy. In schools there should be one by the door to every classroom that has a computer.</a:t>
            </a:r>
          </a:p>
          <a:p>
            <a:pPr marL="280988" indent="-280988">
              <a:buClr>
                <a:srgbClr val="00B050"/>
              </a:buClr>
              <a:buFont typeface="Wingdings 3" panose="05040102010807070707" pitchFamily="18" charset="2"/>
              <a:buChar char=""/>
            </a:pPr>
            <a:r>
              <a:rPr lang="en-US" dirty="0">
                <a:latin typeface="Arial" panose="020B0604020202020204" pitchFamily="34" charset="0"/>
                <a:cs typeface="Arial" panose="020B0604020202020204" pitchFamily="34" charset="0"/>
              </a:rPr>
              <a:t>Companies write these to protect themselves and their customers. Using two policies you will need to analyse, compare and review these based on a range of criteria that needs to be set.</a:t>
            </a:r>
          </a:p>
        </p:txBody>
      </p:sp>
      <p:sp>
        <p:nvSpPr>
          <p:cNvPr id="18" name="Title 1"/>
          <p:cNvSpPr>
            <a:spLocks noGrp="1"/>
          </p:cNvSpPr>
          <p:nvPr>
            <p:ph type="title"/>
          </p:nvPr>
        </p:nvSpPr>
        <p:spPr>
          <a:xfrm>
            <a:off x="35496" y="44624"/>
            <a:ext cx="9001000" cy="432048"/>
          </a:xfrm>
        </p:spPr>
        <p:txBody>
          <a:bodyPr>
            <a:noAutofit/>
          </a:bodyPr>
          <a:lstStyle/>
          <a:p>
            <a:r>
              <a:rPr lang="en-GB" sz="3300" dirty="0" smtClean="0"/>
              <a:t>5.2 – Operational Issues – Organisational Issues</a:t>
            </a:r>
            <a:endParaRPr lang="en-GB" sz="33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2646707874"/>
              </p:ext>
            </p:extLst>
          </p:nvPr>
        </p:nvGraphicFramePr>
        <p:xfrm>
          <a:off x="7164288" y="1052736"/>
          <a:ext cx="1656184" cy="5617788"/>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3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Change within the ICT world happens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Built in redundancy</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Why do schools not replace Base machines with Laptops</a:t>
                      </a:r>
                    </a:p>
                    <a:p>
                      <a:pPr marL="177800" indent="-177800" algn="l">
                        <a:spcAft>
                          <a:spcPts val="600"/>
                        </a:spcAft>
                        <a:buFontTx/>
                        <a:buBlip>
                          <a:blip r:embed="rId3"/>
                        </a:buBlip>
                      </a:pPr>
                      <a:r>
                        <a:rPr lang="en-GB" sz="1330" baseline="0" dirty="0" smtClean="0">
                          <a:solidFill>
                            <a:schemeClr val="tx1"/>
                          </a:solidFill>
                          <a:effectLst/>
                          <a:latin typeface="Arial" pitchFamily="34" charset="0"/>
                          <a:ea typeface="Times New Roman"/>
                          <a:cs typeface="Arial" pitchFamily="34" charset="0"/>
                        </a:rPr>
                        <a:t>How can Thin Client reduce change issues</a:t>
                      </a:r>
                    </a:p>
                    <a:p>
                      <a:pPr marL="177800" indent="-177800" algn="l">
                        <a:spcAft>
                          <a:spcPts val="600"/>
                        </a:spcAft>
                        <a:buFontTx/>
                        <a:buBlip>
                          <a:blip r:embed="rId3"/>
                        </a:buBlip>
                      </a:pPr>
                      <a:r>
                        <a:rPr lang="en-GB" sz="1330" baseline="0" dirty="0" smtClean="0">
                          <a:solidFill>
                            <a:srgbClr val="FF0000"/>
                          </a:solidFill>
                          <a:effectLst/>
                          <a:latin typeface="Arial" pitchFamily="34" charset="0"/>
                          <a:ea typeface="Times New Roman"/>
                          <a:cs typeface="Arial" pitchFamily="34" charset="0"/>
                        </a:rPr>
                        <a:t>Can a student sue over Health and Safety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What is an AUP policy</a:t>
                      </a:r>
                    </a:p>
                    <a:p>
                      <a:pPr marL="177800" indent="-177800" algn="l">
                        <a:spcAft>
                          <a:spcPts val="600"/>
                        </a:spcAft>
                        <a:buFontTx/>
                        <a:buBlip>
                          <a:blip r:embed="rId3"/>
                        </a:buBlip>
                      </a:pPr>
                      <a:r>
                        <a:rPr lang="en-US" sz="1330" baseline="0" dirty="0" smtClean="0">
                          <a:solidFill>
                            <a:srgbClr val="FF0000"/>
                          </a:solidFill>
                          <a:effectLst/>
                          <a:latin typeface="Arial" pitchFamily="34" charset="0"/>
                          <a:ea typeface="Times New Roman"/>
                          <a:cs typeface="Arial" pitchFamily="34" charset="0"/>
                        </a:rPr>
                        <a:t>What’s the harm downloading at school</a:t>
                      </a:r>
                    </a:p>
                    <a:p>
                      <a:pPr marL="177800" indent="-177800" algn="l">
                        <a:spcAft>
                          <a:spcPts val="600"/>
                        </a:spcAft>
                        <a:buFontTx/>
                        <a:buBlip>
                          <a:blip r:embed="rId3"/>
                        </a:buBlip>
                      </a:pPr>
                      <a:r>
                        <a:rPr lang="en-US" sz="1330" baseline="0" dirty="0" smtClean="0">
                          <a:solidFill>
                            <a:schemeClr val="tx1"/>
                          </a:solidFill>
                          <a:effectLst/>
                          <a:latin typeface="Arial" pitchFamily="34" charset="0"/>
                          <a:ea typeface="Times New Roman"/>
                          <a:cs typeface="Arial" pitchFamily="34" charset="0"/>
                        </a:rPr>
                        <a:t>Why is Facebook blocked</a:t>
                      </a:r>
                      <a:endParaRPr lang="en-GB" sz="133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343641013"/>
              </p:ext>
            </p:extLst>
          </p:nvPr>
        </p:nvGraphicFramePr>
        <p:xfrm>
          <a:off x="251521" y="5682952"/>
          <a:ext cx="6696744" cy="914400"/>
        </p:xfrm>
        <a:graphic>
          <a:graphicData uri="http://schemas.openxmlformats.org/drawingml/2006/table">
            <a:tbl>
              <a:tblPr firstRow="1" bandRow="1">
                <a:tableStyleId>{ED083AE6-46FA-4A59-8FB0-9F97EB10719F}</a:tableStyleId>
              </a:tblPr>
              <a:tblGrid>
                <a:gridCol w="2232248"/>
                <a:gridCol w="2232248"/>
                <a:gridCol w="2232248"/>
              </a:tblGrid>
              <a:tr h="192021">
                <a:tc>
                  <a:txBody>
                    <a:bodyPr/>
                    <a:lstStyle/>
                    <a:p>
                      <a:pPr algn="ctr"/>
                      <a:r>
                        <a:rPr lang="en-GB" sz="1400" b="1" dirty="0" smtClean="0">
                          <a:hlinkClick r:id="rId5" action="ppaction://hlinkfile"/>
                        </a:rPr>
                        <a:t>Bath University</a:t>
                      </a:r>
                      <a:endParaRPr lang="en-GB" sz="1400" b="1" dirty="0">
                        <a:solidFill>
                          <a:schemeClr val="tx1"/>
                        </a:solidFill>
                      </a:endParaRPr>
                    </a:p>
                  </a:txBody>
                  <a:tcPr/>
                </a:tc>
                <a:tc>
                  <a:txBody>
                    <a:bodyPr/>
                    <a:lstStyle/>
                    <a:p>
                      <a:pPr algn="ctr"/>
                      <a:r>
                        <a:rPr lang="en-GB" sz="1400" b="1" dirty="0" smtClean="0">
                          <a:hlinkClick r:id="rId6" action="ppaction://hlinkfile"/>
                        </a:rPr>
                        <a:t>Co-op</a:t>
                      </a:r>
                      <a:endParaRPr lang="en-GB" sz="1400" b="1" dirty="0">
                        <a:solidFill>
                          <a:schemeClr val="tx1"/>
                        </a:solidFill>
                      </a:endParaRPr>
                    </a:p>
                  </a:txBody>
                  <a:tcPr/>
                </a:tc>
                <a:tc>
                  <a:txBody>
                    <a:bodyPr/>
                    <a:lstStyle/>
                    <a:p>
                      <a:pPr algn="ctr"/>
                      <a:r>
                        <a:rPr lang="en-GB" sz="1400" b="1" dirty="0" smtClean="0">
                          <a:hlinkClick r:id="rId7" action="ppaction://hlinkfile"/>
                        </a:rPr>
                        <a:t>Greggs</a:t>
                      </a:r>
                      <a:endParaRPr lang="en-GB" sz="1400" b="1" dirty="0">
                        <a:solidFill>
                          <a:schemeClr val="tx1"/>
                        </a:solidFill>
                      </a:endParaRPr>
                    </a:p>
                  </a:txBody>
                  <a:tcPr/>
                </a:tc>
              </a:tr>
              <a:tr h="192021">
                <a:tc>
                  <a:txBody>
                    <a:bodyPr/>
                    <a:lstStyle/>
                    <a:p>
                      <a:pPr algn="ctr"/>
                      <a:r>
                        <a:rPr lang="en-GB" sz="1400" b="1" dirty="0" smtClean="0">
                          <a:hlinkClick r:id="rId8" action="ppaction://hlinkfile"/>
                        </a:rPr>
                        <a:t>Princeton</a:t>
                      </a:r>
                      <a:r>
                        <a:rPr lang="en-GB" sz="1400" b="1" baseline="0" dirty="0" smtClean="0">
                          <a:hlinkClick r:id="rId8" action="ppaction://hlinkfile"/>
                        </a:rPr>
                        <a:t> University</a:t>
                      </a:r>
                      <a:endParaRPr lang="en-GB" sz="1400" b="1" dirty="0">
                        <a:solidFill>
                          <a:schemeClr val="tx1"/>
                        </a:solidFill>
                      </a:endParaRPr>
                    </a:p>
                  </a:txBody>
                  <a:tcPr/>
                </a:tc>
                <a:tc>
                  <a:txBody>
                    <a:bodyPr/>
                    <a:lstStyle/>
                    <a:p>
                      <a:pPr algn="ctr"/>
                      <a:r>
                        <a:rPr lang="en-GB" sz="1400" b="1" dirty="0" smtClean="0">
                          <a:hlinkClick r:id="rId9" action="ppaction://hlinkfile"/>
                        </a:rPr>
                        <a:t>Asda</a:t>
                      </a:r>
                      <a:endParaRPr lang="en-GB" sz="1400" b="1" dirty="0">
                        <a:solidFill>
                          <a:schemeClr val="tx1"/>
                        </a:solidFill>
                      </a:endParaRPr>
                    </a:p>
                  </a:txBody>
                  <a:tcPr/>
                </a:tc>
                <a:tc>
                  <a:txBody>
                    <a:bodyPr/>
                    <a:lstStyle/>
                    <a:p>
                      <a:pPr algn="ctr"/>
                      <a:r>
                        <a:rPr lang="en-GB" sz="1400" b="1" dirty="0" smtClean="0">
                          <a:hlinkClick r:id="rId10" action="ppaction://hlinkfile"/>
                        </a:rPr>
                        <a:t>McDonalds</a:t>
                      </a:r>
                      <a:endParaRPr lang="en-GB" sz="1400" b="1" dirty="0">
                        <a:solidFill>
                          <a:schemeClr val="tx1"/>
                        </a:solidFill>
                      </a:endParaRPr>
                    </a:p>
                  </a:txBody>
                  <a:tcPr/>
                </a:tc>
              </a:tr>
              <a:tr h="192021">
                <a:tc>
                  <a:txBody>
                    <a:bodyPr/>
                    <a:lstStyle/>
                    <a:p>
                      <a:pPr algn="ctr"/>
                      <a:r>
                        <a:rPr lang="en-GB" sz="1400" b="1" dirty="0" smtClean="0">
                          <a:hlinkClick r:id="rId11" action="ppaction://hlinkfile"/>
                        </a:rPr>
                        <a:t>MIT University</a:t>
                      </a:r>
                      <a:endParaRPr lang="en-GB" sz="1400" b="1" dirty="0">
                        <a:solidFill>
                          <a:schemeClr val="tx1"/>
                        </a:solidFill>
                      </a:endParaRPr>
                    </a:p>
                  </a:txBody>
                  <a:tcPr/>
                </a:tc>
                <a:tc>
                  <a:txBody>
                    <a:bodyPr/>
                    <a:lstStyle/>
                    <a:p>
                      <a:pPr algn="ctr"/>
                      <a:r>
                        <a:rPr lang="en-GB" sz="1400" b="1" dirty="0" smtClean="0">
                          <a:hlinkClick r:id="rId12" action="ppaction://hlinkfile"/>
                        </a:rPr>
                        <a:t>Morrisons</a:t>
                      </a:r>
                      <a:endParaRPr lang="en-GB" sz="1400" b="1" dirty="0">
                        <a:solidFill>
                          <a:schemeClr val="tx1"/>
                        </a:solidFill>
                      </a:endParaRPr>
                    </a:p>
                  </a:txBody>
                  <a:tcPr/>
                </a:tc>
                <a:tc>
                  <a:txBody>
                    <a:bodyPr/>
                    <a:lstStyle/>
                    <a:p>
                      <a:pPr algn="ctr"/>
                      <a:r>
                        <a:rPr lang="en-GB" sz="1400" b="1" dirty="0" smtClean="0">
                          <a:hlinkClick r:id="rId13" action="ppaction://hlinkfile"/>
                        </a:rPr>
                        <a:t>Subway</a:t>
                      </a:r>
                      <a:endParaRPr lang="en-GB" sz="1400" b="1" dirty="0">
                        <a:solidFill>
                          <a:schemeClr val="tx1"/>
                        </a:solidFill>
                      </a:endParaRPr>
                    </a:p>
                  </a:txBody>
                  <a:tcPr/>
                </a:tc>
              </a:tr>
            </a:tbl>
          </a:graphicData>
        </a:graphic>
      </p:graphicFrame>
    </p:spTree>
    <p:extLst>
      <p:ext uri="{BB962C8B-B14F-4D97-AF65-F5344CB8AC3E}">
        <p14:creationId xmlns:p14="http://schemas.microsoft.com/office/powerpoint/2010/main" val="3010714720"/>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a:t>5.2 – Operational Issues </a:t>
            </a:r>
            <a:r>
              <a:rPr lang="en-GB" sz="2800" dirty="0" smtClean="0"/>
              <a:t>- Policies and Procedures - Policies</a:t>
            </a:r>
            <a:endParaRPr lang="en-GB" sz="2800" dirty="0"/>
          </a:p>
        </p:txBody>
      </p:sp>
      <p:sp>
        <p:nvSpPr>
          <p:cNvPr id="2" name="Content Placeholder 1"/>
          <p:cNvSpPr>
            <a:spLocks noGrp="1"/>
          </p:cNvSpPr>
          <p:nvPr>
            <p:ph idx="4294967295"/>
          </p:nvPr>
        </p:nvSpPr>
        <p:spPr>
          <a:xfrm>
            <a:off x="251520" y="1052736"/>
            <a:ext cx="8713787" cy="4824413"/>
          </a:xfrm>
        </p:spPr>
        <p:txBody>
          <a:bodyPr>
            <a:noAutofit/>
          </a:bodyPr>
          <a:lstStyle/>
          <a:p>
            <a:r>
              <a:rPr lang="en-GB" sz="1800" dirty="0" smtClean="0"/>
              <a:t>Policies are there to protect customers information, staff details and to protect the company. Writing a policy document makes it legal. All new staff read these and sign an agreement that they understand it. Then it become official. They breach the policy, they signed the agreement. They download at work, they signed the agreement, they look at things they should not, you can see where this is going. Companies need to be protected, policies need to be updated when things change so the company remains protected.</a:t>
            </a:r>
          </a:p>
          <a:p>
            <a:r>
              <a:rPr lang="en-GB" sz="1800" dirty="0" smtClean="0"/>
              <a:t>And everyone is affected. When a student starts a school they sign the agreement, or their parents do, as do staff. This means we follow etiquette, we do not download, we do not abuse the emails, we do not look at inappropriate materials on the internet. Lowest case scenario is a verbal or written warning, or the facility is blocked, email is suspended. And as all emails and Internet traffic is monitored with a produced log and Internet trail, and as we know this, we abide by the rules.</a:t>
            </a:r>
          </a:p>
          <a:p>
            <a:r>
              <a:rPr lang="en-GB" sz="1800" dirty="0" smtClean="0"/>
              <a:t>Click </a:t>
            </a:r>
            <a:r>
              <a:rPr lang="en-GB" sz="1800" dirty="0" smtClean="0">
                <a:hlinkClick r:id="rId3"/>
              </a:rPr>
              <a:t>here </a:t>
            </a:r>
            <a:r>
              <a:rPr lang="en-GB" sz="1800" dirty="0" smtClean="0"/>
              <a:t>for statistics on why these policies are necessary.</a:t>
            </a:r>
          </a:p>
          <a:p>
            <a:pPr marL="109728" indent="0">
              <a:buNone/>
            </a:pPr>
            <a:r>
              <a:rPr lang="en-GB" sz="1800" b="1" dirty="0" smtClean="0">
                <a:solidFill>
                  <a:srgbClr val="FF0000"/>
                </a:solidFill>
              </a:rPr>
              <a:t>Task 9 – </a:t>
            </a:r>
            <a:r>
              <a:rPr lang="en-GB" sz="1800" dirty="0" smtClean="0">
                <a:solidFill>
                  <a:srgbClr val="FF0000"/>
                </a:solidFill>
              </a:rPr>
              <a:t>Using 2 different business models and the </a:t>
            </a:r>
            <a:r>
              <a:rPr lang="en-GB" sz="1800" dirty="0" smtClean="0">
                <a:solidFill>
                  <a:srgbClr val="FF0000"/>
                </a:solidFill>
                <a:hlinkClick r:id="rId4" action="ppaction://hlinkfile"/>
              </a:rPr>
              <a:t>Report Template</a:t>
            </a:r>
            <a:r>
              <a:rPr lang="en-GB" sz="1800" dirty="0" smtClean="0">
                <a:solidFill>
                  <a:srgbClr val="FF0000"/>
                </a:solidFill>
              </a:rPr>
              <a:t>, define the Policy Purpose and Policy Audience.</a:t>
            </a:r>
          </a:p>
        </p:txBody>
      </p:sp>
      <p:graphicFrame>
        <p:nvGraphicFramePr>
          <p:cNvPr id="5" name="Table 4"/>
          <p:cNvGraphicFramePr>
            <a:graphicFrameLocks noGrp="1"/>
          </p:cNvGraphicFramePr>
          <p:nvPr>
            <p:extLst>
              <p:ext uri="{D42A27DB-BD31-4B8C-83A1-F6EECF244321}">
                <p14:modId xmlns:p14="http://schemas.microsoft.com/office/powerpoint/2010/main" val="1285641259"/>
              </p:ext>
            </p:extLst>
          </p:nvPr>
        </p:nvGraphicFramePr>
        <p:xfrm>
          <a:off x="323528" y="5877272"/>
          <a:ext cx="8496944" cy="706120"/>
        </p:xfrm>
        <a:graphic>
          <a:graphicData uri="http://schemas.openxmlformats.org/drawingml/2006/table">
            <a:tbl>
              <a:tblPr firstRow="1" bandRow="1">
                <a:tableStyleId>{5C22544A-7EE6-4342-B048-85BDC9FD1C3A}</a:tableStyleId>
              </a:tblPr>
              <a:tblGrid>
                <a:gridCol w="2160240"/>
                <a:gridCol w="2160240"/>
                <a:gridCol w="2088232"/>
                <a:gridCol w="2088232"/>
              </a:tblGrid>
              <a:tr h="139040">
                <a:tc gridSpan="2">
                  <a:txBody>
                    <a:bodyPr/>
                    <a:lstStyle/>
                    <a:p>
                      <a:pPr algn="ctr"/>
                      <a:r>
                        <a:rPr lang="en-GB" sz="1600" dirty="0" smtClean="0"/>
                        <a:t>Policy Purpose</a:t>
                      </a:r>
                      <a:endParaRPr lang="en-GB" sz="1600" dirty="0"/>
                    </a:p>
                  </a:txBody>
                  <a:tcPr/>
                </a:tc>
                <a:tc hMerge="1">
                  <a:txBody>
                    <a:bodyPr/>
                    <a:lstStyle/>
                    <a:p>
                      <a:endParaRPr lang="en-GB"/>
                    </a:p>
                  </a:txBody>
                  <a:tcPr/>
                </a:tc>
                <a:tc gridSpan="2">
                  <a:txBody>
                    <a:bodyPr/>
                    <a:lstStyle/>
                    <a:p>
                      <a:pPr algn="ctr"/>
                      <a:r>
                        <a:rPr lang="en-GB" sz="1600" dirty="0" smtClean="0"/>
                        <a:t>Policy Audience</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Tree>
    <p:extLst>
      <p:ext uri="{BB962C8B-B14F-4D97-AF65-F5344CB8AC3E}">
        <p14:creationId xmlns:p14="http://schemas.microsoft.com/office/powerpoint/2010/main" val="2696471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3200" dirty="0"/>
              <a:t>5.2 – Operational Issues </a:t>
            </a:r>
            <a:r>
              <a:rPr lang="en-GB" sz="3200" dirty="0" smtClean="0"/>
              <a:t>– Password Procedures</a:t>
            </a:r>
            <a:endParaRPr lang="en-GB" sz="3200" dirty="0"/>
          </a:p>
        </p:txBody>
      </p:sp>
      <p:sp>
        <p:nvSpPr>
          <p:cNvPr id="2" name="Content Placeholder 1"/>
          <p:cNvSpPr>
            <a:spLocks noGrp="1"/>
          </p:cNvSpPr>
          <p:nvPr>
            <p:ph idx="4294967295"/>
          </p:nvPr>
        </p:nvSpPr>
        <p:spPr>
          <a:xfrm>
            <a:off x="251521" y="1052736"/>
            <a:ext cx="8568952" cy="4824413"/>
          </a:xfrm>
        </p:spPr>
        <p:txBody>
          <a:bodyPr>
            <a:noAutofit/>
          </a:bodyPr>
          <a:lstStyle/>
          <a:p>
            <a:r>
              <a:rPr lang="en-GB" sz="1850" dirty="0"/>
              <a:t>While Usernames will be considered public information, </a:t>
            </a:r>
            <a:r>
              <a:rPr lang="en-GB" sz="1850" dirty="0" smtClean="0"/>
              <a:t>passwords </a:t>
            </a:r>
            <a:r>
              <a:rPr lang="en-GB" sz="1850" dirty="0"/>
              <a:t>are the first line of </a:t>
            </a:r>
            <a:r>
              <a:rPr lang="en-GB" sz="1850" dirty="0" smtClean="0"/>
              <a:t>defence at </a:t>
            </a:r>
            <a:r>
              <a:rPr lang="en-GB" sz="1850" dirty="0"/>
              <a:t>providing for computer and information </a:t>
            </a:r>
            <a:r>
              <a:rPr lang="en-GB" sz="1850" dirty="0" smtClean="0"/>
              <a:t>security. </a:t>
            </a:r>
            <a:r>
              <a:rPr lang="en-GB" sz="1850" dirty="0"/>
              <a:t>It is </a:t>
            </a:r>
            <a:r>
              <a:rPr lang="en-GB" sz="1850" dirty="0" smtClean="0"/>
              <a:t>inevitably the </a:t>
            </a:r>
            <a:r>
              <a:rPr lang="en-GB" sz="1850" dirty="0"/>
              <a:t>individual’s responsibility to maintain the security of their password while maintaining a certain level of complexity within that password as not to allow for breeches of that Username. Usernames and password management is a significant part of </a:t>
            </a:r>
            <a:r>
              <a:rPr lang="en-GB" sz="1850" dirty="0" smtClean="0"/>
              <a:t>an </a:t>
            </a:r>
            <a:r>
              <a:rPr lang="en-GB" sz="1850" dirty="0"/>
              <a:t>overall solution to improve </a:t>
            </a:r>
            <a:r>
              <a:rPr lang="en-GB" sz="1850" dirty="0" smtClean="0"/>
              <a:t>security. </a:t>
            </a:r>
            <a:r>
              <a:rPr lang="en-GB" sz="1850" dirty="0"/>
              <a:t>The overall protection of the </a:t>
            </a:r>
            <a:r>
              <a:rPr lang="en-GB" sz="1850" dirty="0" smtClean="0"/>
              <a:t>key </a:t>
            </a:r>
            <a:r>
              <a:rPr lang="en-GB" sz="1850" dirty="0"/>
              <a:t>assets must begin with the individual who has access to them. </a:t>
            </a:r>
          </a:p>
          <a:p>
            <a:r>
              <a:rPr lang="en-GB" sz="1850" dirty="0" smtClean="0"/>
              <a:t>Policies outline </a:t>
            </a:r>
            <a:r>
              <a:rPr lang="en-GB" sz="1850" dirty="0"/>
              <a:t>how Usernames will be created and how a user will be required to choose a password that is considered to be strong given best practices as they exist currently. Additional requirements </a:t>
            </a:r>
            <a:r>
              <a:rPr lang="en-GB" sz="1850" dirty="0" smtClean="0"/>
              <a:t>are usually outlined </a:t>
            </a:r>
            <a:r>
              <a:rPr lang="en-GB" sz="1850" dirty="0"/>
              <a:t>in </a:t>
            </a:r>
            <a:r>
              <a:rPr lang="en-GB" sz="1850" dirty="0" smtClean="0"/>
              <a:t>policies as will the </a:t>
            </a:r>
            <a:r>
              <a:rPr lang="en-GB" sz="1850" dirty="0"/>
              <a:t>creation of default passwords, changing of passwords, and resetting of passwords.  Each user of computing resources </a:t>
            </a:r>
            <a:r>
              <a:rPr lang="en-GB" sz="1850" dirty="0" smtClean="0"/>
              <a:t>is </a:t>
            </a:r>
            <a:r>
              <a:rPr lang="en-GB" sz="1850" dirty="0"/>
              <a:t>expected to </a:t>
            </a:r>
            <a:r>
              <a:rPr lang="en-GB" sz="1850" dirty="0" smtClean="0"/>
              <a:t>stick </a:t>
            </a:r>
            <a:r>
              <a:rPr lang="en-GB" sz="1850" dirty="0"/>
              <a:t>to </a:t>
            </a:r>
            <a:r>
              <a:rPr lang="en-GB" sz="1850" dirty="0" smtClean="0"/>
              <a:t>their company policy.</a:t>
            </a:r>
            <a:endParaRPr lang="en-GB" sz="1850" dirty="0"/>
          </a:p>
          <a:p>
            <a:r>
              <a:rPr lang="en-GB" sz="1850" dirty="0" smtClean="0"/>
              <a:t>Click </a:t>
            </a:r>
            <a:r>
              <a:rPr lang="en-GB" sz="1850" dirty="0" smtClean="0">
                <a:hlinkClick r:id="rId3"/>
              </a:rPr>
              <a:t>here </a:t>
            </a:r>
            <a:r>
              <a:rPr lang="en-GB" sz="1850" dirty="0" smtClean="0"/>
              <a:t>for statistics on why poor policies with passwords.</a:t>
            </a:r>
          </a:p>
          <a:p>
            <a:pPr marL="109728" indent="0">
              <a:buNone/>
            </a:pPr>
            <a:r>
              <a:rPr lang="en-GB" sz="1850" b="1" dirty="0" smtClean="0">
                <a:solidFill>
                  <a:srgbClr val="FF0000"/>
                </a:solidFill>
              </a:rPr>
              <a:t>Task 10 – </a:t>
            </a:r>
            <a:r>
              <a:rPr lang="en-GB" sz="1850" dirty="0" smtClean="0">
                <a:solidFill>
                  <a:srgbClr val="FF0000"/>
                </a:solidFill>
              </a:rPr>
              <a:t>Using 2 different business models and the </a:t>
            </a:r>
            <a:r>
              <a:rPr lang="en-GB" sz="1850" dirty="0" smtClean="0">
                <a:solidFill>
                  <a:srgbClr val="FF0000"/>
                </a:solidFill>
                <a:hlinkClick r:id="rId4" action="ppaction://hlinkfile"/>
              </a:rPr>
              <a:t>Report Template</a:t>
            </a:r>
            <a:r>
              <a:rPr lang="en-GB" sz="1850" dirty="0" smtClean="0">
                <a:solidFill>
                  <a:srgbClr val="FF0000"/>
                </a:solidFill>
              </a:rPr>
              <a:t>, define the Companies Policy on </a:t>
            </a:r>
            <a:r>
              <a:rPr lang="en-GB" sz="1850" b="1" dirty="0" smtClean="0">
                <a:solidFill>
                  <a:srgbClr val="FF0000"/>
                </a:solidFill>
              </a:rPr>
              <a:t>Passwords</a:t>
            </a:r>
            <a:r>
              <a:rPr lang="en-GB" sz="1850" dirty="0" smtClean="0">
                <a:solidFill>
                  <a:srgbClr val="FF0000"/>
                </a:solidFill>
              </a:rPr>
              <a:t> procedures.</a:t>
            </a:r>
          </a:p>
        </p:txBody>
      </p:sp>
      <p:graphicFrame>
        <p:nvGraphicFramePr>
          <p:cNvPr id="5" name="Table 4"/>
          <p:cNvGraphicFramePr>
            <a:graphicFrameLocks noGrp="1"/>
          </p:cNvGraphicFramePr>
          <p:nvPr>
            <p:extLst>
              <p:ext uri="{D42A27DB-BD31-4B8C-83A1-F6EECF244321}">
                <p14:modId xmlns:p14="http://schemas.microsoft.com/office/powerpoint/2010/main" val="855423950"/>
              </p:ext>
            </p:extLst>
          </p:nvPr>
        </p:nvGraphicFramePr>
        <p:xfrm>
          <a:off x="395536" y="5949280"/>
          <a:ext cx="8352928" cy="706120"/>
        </p:xfrm>
        <a:graphic>
          <a:graphicData uri="http://schemas.openxmlformats.org/drawingml/2006/table">
            <a:tbl>
              <a:tblPr firstRow="1" bandRow="1">
                <a:tableStyleId>{5C22544A-7EE6-4342-B048-85BDC9FD1C3A}</a:tableStyleId>
              </a:tblPr>
              <a:tblGrid>
                <a:gridCol w="2123626"/>
                <a:gridCol w="2123626"/>
                <a:gridCol w="2052838"/>
                <a:gridCol w="2052838"/>
              </a:tblGrid>
              <a:tr h="139040">
                <a:tc gridSpan="2">
                  <a:txBody>
                    <a:bodyPr/>
                    <a:lstStyle/>
                    <a:p>
                      <a:pPr algn="ctr"/>
                      <a:r>
                        <a:rPr lang="en-GB" sz="1600" dirty="0" smtClean="0"/>
                        <a:t>Guidelines on User names</a:t>
                      </a:r>
                      <a:endParaRPr lang="en-GB" sz="1600" dirty="0"/>
                    </a:p>
                  </a:txBody>
                  <a:tcPr/>
                </a:tc>
                <a:tc hMerge="1">
                  <a:txBody>
                    <a:bodyPr/>
                    <a:lstStyle/>
                    <a:p>
                      <a:endParaRPr lang="en-GB"/>
                    </a:p>
                  </a:txBody>
                  <a:tcPr/>
                </a:tc>
                <a:tc gridSpan="2">
                  <a:txBody>
                    <a:bodyPr/>
                    <a:lstStyle/>
                    <a:p>
                      <a:pPr algn="ctr"/>
                      <a:r>
                        <a:rPr lang="en-GB" sz="1600" dirty="0" smtClean="0"/>
                        <a:t>Guidelines</a:t>
                      </a:r>
                      <a:r>
                        <a:rPr lang="en-GB" sz="1600" baseline="0" dirty="0" smtClean="0"/>
                        <a:t> on Passwords</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Tree>
    <p:extLst>
      <p:ext uri="{BB962C8B-B14F-4D97-AF65-F5344CB8AC3E}">
        <p14:creationId xmlns:p14="http://schemas.microsoft.com/office/powerpoint/2010/main" val="24462326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400" dirty="0"/>
              <a:t>5.2 – Operational Issues </a:t>
            </a:r>
            <a:r>
              <a:rPr lang="en-GB" sz="2400" dirty="0" smtClean="0"/>
              <a:t>-  Policies and Procedures – Cyber Bullying</a:t>
            </a:r>
            <a:endParaRPr lang="en-GB" sz="2400" dirty="0"/>
          </a:p>
        </p:txBody>
      </p:sp>
      <p:sp>
        <p:nvSpPr>
          <p:cNvPr id="2" name="Content Placeholder 1"/>
          <p:cNvSpPr>
            <a:spLocks noGrp="1"/>
          </p:cNvSpPr>
          <p:nvPr>
            <p:ph idx="4294967295"/>
          </p:nvPr>
        </p:nvSpPr>
        <p:spPr>
          <a:xfrm>
            <a:off x="251521" y="1052736"/>
            <a:ext cx="8568952" cy="4824413"/>
          </a:xfrm>
        </p:spPr>
        <p:txBody>
          <a:bodyPr>
            <a:noAutofit/>
          </a:bodyPr>
          <a:lstStyle/>
          <a:p>
            <a:r>
              <a:rPr lang="en-GB" sz="1800" dirty="0" smtClean="0"/>
              <a:t>Company policies are designed for a reason and the one particular danger that companies always come up with is the effective and abusive use of emails at work. There are two dangers involved in these, those who use emails trivially and those who use email maliciously. Company policy tries to limit the first and demands a halt to the second.</a:t>
            </a:r>
          </a:p>
          <a:p>
            <a:r>
              <a:rPr lang="en-GB" sz="1800" dirty="0" smtClean="0"/>
              <a:t>Ineffective use of emails can include sending trivial emails on company time, sending materials that are wrong, images, comments, slanders, using bad language, using inappropriate layouts and manners when sending emails to customers. Etiquette, restrictions and monitoring can manage these.</a:t>
            </a:r>
          </a:p>
          <a:p>
            <a:r>
              <a:rPr lang="en-GB" sz="1800" dirty="0" smtClean="0"/>
              <a:t>Malicious use of emails is more dangerous, cyber bullying, threatening behaviour, the spreading of materials such as images, viruses, leaked information, malware etc. These are harder to stop as the emails are already internal but they can cause damage to the company, prosecutions, reputations being lost. Click </a:t>
            </a:r>
            <a:r>
              <a:rPr lang="en-GB" sz="1800" dirty="0" smtClean="0">
                <a:hlinkClick r:id="rId3"/>
              </a:rPr>
              <a:t>here </a:t>
            </a:r>
            <a:r>
              <a:rPr lang="en-GB" sz="1800" dirty="0" smtClean="0"/>
              <a:t>and </a:t>
            </a:r>
            <a:r>
              <a:rPr lang="en-GB" sz="1800" dirty="0" smtClean="0">
                <a:hlinkClick r:id="rId4"/>
              </a:rPr>
              <a:t>here </a:t>
            </a:r>
            <a:r>
              <a:rPr lang="en-GB" sz="1800" dirty="0" smtClean="0"/>
              <a:t>for the damage though inadvertent use.</a:t>
            </a:r>
            <a:endParaRPr lang="en-GB" sz="1800" dirty="0"/>
          </a:p>
          <a:p>
            <a:pPr marL="109728" indent="0">
              <a:buNone/>
            </a:pPr>
            <a:r>
              <a:rPr lang="en-GB" sz="1800" b="1" dirty="0" smtClean="0">
                <a:solidFill>
                  <a:srgbClr val="FF0000"/>
                </a:solidFill>
              </a:rPr>
              <a:t>Task 11 – </a:t>
            </a:r>
            <a:r>
              <a:rPr lang="en-GB" sz="1800" dirty="0" smtClean="0">
                <a:solidFill>
                  <a:srgbClr val="FF0000"/>
                </a:solidFill>
              </a:rPr>
              <a:t>Using 2 different business models and the </a:t>
            </a:r>
            <a:r>
              <a:rPr lang="en-GB" sz="1800" dirty="0" smtClean="0">
                <a:solidFill>
                  <a:srgbClr val="FF0000"/>
                </a:solidFill>
                <a:hlinkClick r:id="rId5" action="ppaction://hlinkfile"/>
              </a:rPr>
              <a:t>Report Template</a:t>
            </a:r>
            <a:r>
              <a:rPr lang="en-GB" sz="1800" dirty="0" smtClean="0">
                <a:solidFill>
                  <a:srgbClr val="FF0000"/>
                </a:solidFill>
              </a:rPr>
              <a:t>, define the Companies Policy on </a:t>
            </a:r>
            <a:r>
              <a:rPr lang="en-GB" sz="1800" b="1" dirty="0" smtClean="0">
                <a:solidFill>
                  <a:srgbClr val="FF0000"/>
                </a:solidFill>
              </a:rPr>
              <a:t>Email</a:t>
            </a:r>
            <a:r>
              <a:rPr lang="en-GB" sz="1800" dirty="0" smtClean="0">
                <a:solidFill>
                  <a:srgbClr val="FF0000"/>
                </a:solidFill>
              </a:rPr>
              <a:t> procedures.</a:t>
            </a:r>
          </a:p>
        </p:txBody>
      </p:sp>
      <p:graphicFrame>
        <p:nvGraphicFramePr>
          <p:cNvPr id="5" name="Table 4"/>
          <p:cNvGraphicFramePr>
            <a:graphicFrameLocks noGrp="1"/>
          </p:cNvGraphicFramePr>
          <p:nvPr>
            <p:extLst>
              <p:ext uri="{D42A27DB-BD31-4B8C-83A1-F6EECF244321}">
                <p14:modId xmlns:p14="http://schemas.microsoft.com/office/powerpoint/2010/main" val="1449029081"/>
              </p:ext>
            </p:extLst>
          </p:nvPr>
        </p:nvGraphicFramePr>
        <p:xfrm>
          <a:off x="395536" y="5891232"/>
          <a:ext cx="8352928" cy="706120"/>
        </p:xfrm>
        <a:graphic>
          <a:graphicData uri="http://schemas.openxmlformats.org/drawingml/2006/table">
            <a:tbl>
              <a:tblPr firstRow="1" bandRow="1">
                <a:tableStyleId>{5C22544A-7EE6-4342-B048-85BDC9FD1C3A}</a:tableStyleId>
              </a:tblPr>
              <a:tblGrid>
                <a:gridCol w="2123626"/>
                <a:gridCol w="2123626"/>
                <a:gridCol w="2052838"/>
                <a:gridCol w="2052838"/>
              </a:tblGrid>
              <a:tr h="139040">
                <a:tc gridSpan="2">
                  <a:txBody>
                    <a:bodyPr/>
                    <a:lstStyle/>
                    <a:p>
                      <a:pPr algn="ctr"/>
                      <a:r>
                        <a:rPr lang="en-GB" sz="1600" dirty="0" smtClean="0"/>
                        <a:t>Ineffective</a:t>
                      </a:r>
                      <a:r>
                        <a:rPr lang="en-GB" sz="1600" baseline="0" dirty="0" smtClean="0"/>
                        <a:t> use of Emails</a:t>
                      </a:r>
                      <a:endParaRPr lang="en-GB" sz="1600" dirty="0"/>
                    </a:p>
                  </a:txBody>
                  <a:tcPr/>
                </a:tc>
                <a:tc hMerge="1">
                  <a:txBody>
                    <a:bodyPr/>
                    <a:lstStyle/>
                    <a:p>
                      <a:endParaRPr lang="en-GB"/>
                    </a:p>
                  </a:txBody>
                  <a:tcPr/>
                </a:tc>
                <a:tc gridSpan="2">
                  <a:txBody>
                    <a:bodyPr/>
                    <a:lstStyle/>
                    <a:p>
                      <a:pPr algn="ctr"/>
                      <a:r>
                        <a:rPr lang="en-GB" sz="1600" dirty="0" smtClean="0"/>
                        <a:t>Malicious</a:t>
                      </a:r>
                      <a:r>
                        <a:rPr lang="en-GB" sz="1600" baseline="0" dirty="0" smtClean="0"/>
                        <a:t> Use of Emails</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Tree>
    <p:extLst>
      <p:ext uri="{BB962C8B-B14F-4D97-AF65-F5344CB8AC3E}">
        <p14:creationId xmlns:p14="http://schemas.microsoft.com/office/powerpoint/2010/main" val="609626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a:t>5.2 – Operational Issues </a:t>
            </a:r>
            <a:r>
              <a:rPr lang="en-GB" sz="2800" dirty="0" smtClean="0"/>
              <a:t>-  Procedures – Email Procedures</a:t>
            </a:r>
            <a:endParaRPr lang="en-GB" sz="2800" dirty="0"/>
          </a:p>
        </p:txBody>
      </p:sp>
      <p:sp>
        <p:nvSpPr>
          <p:cNvPr id="2" name="Content Placeholder 1"/>
          <p:cNvSpPr>
            <a:spLocks noGrp="1"/>
          </p:cNvSpPr>
          <p:nvPr>
            <p:ph idx="4294967295"/>
          </p:nvPr>
        </p:nvSpPr>
        <p:spPr>
          <a:xfrm>
            <a:off x="251521" y="1052736"/>
            <a:ext cx="8568952" cy="4824413"/>
          </a:xfrm>
        </p:spPr>
        <p:txBody>
          <a:bodyPr>
            <a:noAutofit/>
          </a:bodyPr>
          <a:lstStyle/>
          <a:p>
            <a:r>
              <a:rPr lang="en-GB" sz="1780" dirty="0" smtClean="0"/>
              <a:t>Cyber Bullying is common in the outside world, emails, texts, Facebook comments, tweets etc., it is very easy to get and use IT for these purposes. There are news articles all the time that pick up on these. Policies within  businesses are written to limit this down, when someone prosecutes, a  company can become involved if it happens in the workplace and is not dealt with. The workplace is a hotbed of tensions, of personalities and potential problems. It is in the companies best interest to reduce down their involvement in this.</a:t>
            </a:r>
          </a:p>
          <a:p>
            <a:r>
              <a:rPr lang="en-GB" sz="1780" dirty="0" smtClean="0"/>
              <a:t>Monitoring is the simplest ICT method, all emails and stored, all internet activity monitored,  audit trails and network logs will track all internet activity that goes through the system. Company phones and conversations with clients, customers and suppliers are recorded etc. this constant monitoring and pervasive tagging may seem over the top but it works, staff who are afraid of getting caught will limit their activities. </a:t>
            </a:r>
          </a:p>
          <a:p>
            <a:r>
              <a:rPr lang="en-GB" sz="1780" dirty="0" smtClean="0"/>
              <a:t>Click </a:t>
            </a:r>
            <a:r>
              <a:rPr lang="en-GB" sz="1780" dirty="0" smtClean="0">
                <a:hlinkClick r:id="rId3"/>
              </a:rPr>
              <a:t>here </a:t>
            </a:r>
            <a:r>
              <a:rPr lang="en-GB" sz="1780" dirty="0" smtClean="0"/>
              <a:t>and </a:t>
            </a:r>
            <a:r>
              <a:rPr lang="en-GB" sz="1780" dirty="0" smtClean="0">
                <a:hlinkClick r:id="rId4"/>
              </a:rPr>
              <a:t>here </a:t>
            </a:r>
            <a:r>
              <a:rPr lang="en-GB" sz="1780" dirty="0" smtClean="0"/>
              <a:t>for examples of how cyber bullying can affect the reputation and finances of a company.</a:t>
            </a:r>
          </a:p>
          <a:p>
            <a:pPr marL="109728" indent="0">
              <a:buNone/>
            </a:pPr>
            <a:r>
              <a:rPr lang="en-GB" sz="1780" b="1" dirty="0" smtClean="0">
                <a:solidFill>
                  <a:srgbClr val="FF0000"/>
                </a:solidFill>
              </a:rPr>
              <a:t>Task 12 – </a:t>
            </a:r>
            <a:r>
              <a:rPr lang="en-GB" sz="1780" dirty="0" smtClean="0">
                <a:solidFill>
                  <a:srgbClr val="FF0000"/>
                </a:solidFill>
              </a:rPr>
              <a:t>Using 2 different business models and the </a:t>
            </a:r>
            <a:r>
              <a:rPr lang="en-GB" sz="1780" dirty="0" smtClean="0">
                <a:solidFill>
                  <a:srgbClr val="FF0000"/>
                </a:solidFill>
                <a:hlinkClick r:id="rId5" action="ppaction://hlinkfile"/>
              </a:rPr>
              <a:t>Report Template</a:t>
            </a:r>
            <a:r>
              <a:rPr lang="en-GB" sz="1780" dirty="0" smtClean="0">
                <a:solidFill>
                  <a:srgbClr val="FF0000"/>
                </a:solidFill>
              </a:rPr>
              <a:t>, define the Companies Policy on </a:t>
            </a:r>
            <a:r>
              <a:rPr lang="en-GB" sz="1780" b="1" dirty="0" smtClean="0">
                <a:solidFill>
                  <a:srgbClr val="FF0000"/>
                </a:solidFill>
              </a:rPr>
              <a:t>Cyber Bullying and tracking </a:t>
            </a:r>
            <a:r>
              <a:rPr lang="en-GB" sz="1780" dirty="0" smtClean="0">
                <a:solidFill>
                  <a:srgbClr val="FF0000"/>
                </a:solidFill>
              </a:rPr>
              <a:t> procedures.</a:t>
            </a:r>
          </a:p>
        </p:txBody>
      </p:sp>
      <p:graphicFrame>
        <p:nvGraphicFramePr>
          <p:cNvPr id="5" name="Table 4"/>
          <p:cNvGraphicFramePr>
            <a:graphicFrameLocks noGrp="1"/>
          </p:cNvGraphicFramePr>
          <p:nvPr>
            <p:extLst>
              <p:ext uri="{D42A27DB-BD31-4B8C-83A1-F6EECF244321}">
                <p14:modId xmlns:p14="http://schemas.microsoft.com/office/powerpoint/2010/main" val="3833952337"/>
              </p:ext>
            </p:extLst>
          </p:nvPr>
        </p:nvGraphicFramePr>
        <p:xfrm>
          <a:off x="395536" y="5891232"/>
          <a:ext cx="8352928" cy="706120"/>
        </p:xfrm>
        <a:graphic>
          <a:graphicData uri="http://schemas.openxmlformats.org/drawingml/2006/table">
            <a:tbl>
              <a:tblPr firstRow="1" bandRow="1">
                <a:tableStyleId>{5C22544A-7EE6-4342-B048-85BDC9FD1C3A}</a:tableStyleId>
              </a:tblPr>
              <a:tblGrid>
                <a:gridCol w="2123626"/>
                <a:gridCol w="2123626"/>
                <a:gridCol w="2052838"/>
                <a:gridCol w="2052838"/>
              </a:tblGrid>
              <a:tr h="139040">
                <a:tc gridSpan="2">
                  <a:txBody>
                    <a:bodyPr/>
                    <a:lstStyle/>
                    <a:p>
                      <a:pPr algn="ctr"/>
                      <a:r>
                        <a:rPr lang="en-GB" sz="1600" dirty="0" smtClean="0"/>
                        <a:t>Cyber bullying</a:t>
                      </a:r>
                      <a:endParaRPr lang="en-GB" sz="1600" dirty="0"/>
                    </a:p>
                  </a:txBody>
                  <a:tcPr/>
                </a:tc>
                <a:tc hMerge="1">
                  <a:txBody>
                    <a:bodyPr/>
                    <a:lstStyle/>
                    <a:p>
                      <a:endParaRPr lang="en-GB"/>
                    </a:p>
                  </a:txBody>
                  <a:tcPr/>
                </a:tc>
                <a:tc gridSpan="2">
                  <a:txBody>
                    <a:bodyPr/>
                    <a:lstStyle/>
                    <a:p>
                      <a:pPr algn="ctr"/>
                      <a:r>
                        <a:rPr lang="en-GB" sz="1600" dirty="0" smtClean="0"/>
                        <a:t>Activity Tracking</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Tree>
    <p:extLst>
      <p:ext uri="{BB962C8B-B14F-4D97-AF65-F5344CB8AC3E}">
        <p14:creationId xmlns:p14="http://schemas.microsoft.com/office/powerpoint/2010/main" val="223235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300" dirty="0"/>
              <a:t>5.2 – Operational Issues </a:t>
            </a:r>
            <a:r>
              <a:rPr lang="en-GB" sz="2300" dirty="0" smtClean="0"/>
              <a:t>-  Policies and Procedures – Access Privileges</a:t>
            </a:r>
            <a:endParaRPr lang="en-GB" sz="2300" dirty="0"/>
          </a:p>
        </p:txBody>
      </p:sp>
      <p:sp>
        <p:nvSpPr>
          <p:cNvPr id="2" name="Content Placeholder 1"/>
          <p:cNvSpPr>
            <a:spLocks noGrp="1"/>
          </p:cNvSpPr>
          <p:nvPr>
            <p:ph idx="4294967295"/>
          </p:nvPr>
        </p:nvSpPr>
        <p:spPr>
          <a:xfrm>
            <a:off x="251521" y="1052736"/>
            <a:ext cx="8568952" cy="4824413"/>
          </a:xfrm>
        </p:spPr>
        <p:txBody>
          <a:bodyPr>
            <a:noAutofit/>
          </a:bodyPr>
          <a:lstStyle/>
          <a:p>
            <a:pPr marL="280988" indent="-255588"/>
            <a:r>
              <a:rPr lang="en-GB" sz="1680" dirty="0" smtClean="0"/>
              <a:t>Within  every company there is sensitive information, staff details, customer details, reports, staff reviews, medical information and other information that needs to be protected under the Data protection Act. This is a given, information needs protecting but sometime sit also needs to be seen and not changed. Access privileges are set on two levels, staff rights of access and file rights of access.</a:t>
            </a:r>
          </a:p>
          <a:p>
            <a:pPr marL="280988" indent="-255588"/>
            <a:r>
              <a:rPr lang="en-GB" sz="1680" dirty="0" smtClean="0"/>
              <a:t>For staff, limiting down folders, hiding information, storing things in different locations etc</a:t>
            </a:r>
            <a:r>
              <a:rPr lang="en-GB" sz="1680" dirty="0"/>
              <a:t>.</a:t>
            </a:r>
            <a:r>
              <a:rPr lang="en-GB" sz="1680" dirty="0" smtClean="0"/>
              <a:t> this makes it more difficult to illegally or accidentally access, giving staff access privileges such as read rights, copy rights, and delete rights set the network controls on how those files are seen and read. For instance the network manager can see everything because they need to set the rights but is bound by a code of confidentiality, a standard office worker can see some customer information but only through granted access as related to their job. Abusing this privilege or attempting to access materials above their pay grade is considered a breach of the Computer Misuse Act.</a:t>
            </a:r>
          </a:p>
          <a:p>
            <a:pPr marL="280988" indent="-255588"/>
            <a:r>
              <a:rPr lang="en-GB" sz="1680" dirty="0" smtClean="0"/>
              <a:t>Click </a:t>
            </a:r>
            <a:r>
              <a:rPr lang="en-GB" sz="1680" dirty="0" smtClean="0">
                <a:hlinkClick r:id="rId3"/>
              </a:rPr>
              <a:t>here </a:t>
            </a:r>
            <a:r>
              <a:rPr lang="en-GB" sz="1680" dirty="0" smtClean="0"/>
              <a:t>and </a:t>
            </a:r>
            <a:r>
              <a:rPr lang="en-GB" sz="1680" dirty="0" smtClean="0">
                <a:hlinkClick r:id="rId4"/>
              </a:rPr>
              <a:t>here </a:t>
            </a:r>
            <a:r>
              <a:rPr lang="en-GB" sz="1680" dirty="0" smtClean="0"/>
              <a:t>for examples of how abusing </a:t>
            </a:r>
            <a:r>
              <a:rPr lang="en-GB" sz="1680" b="1" dirty="0" smtClean="0"/>
              <a:t>access privileges</a:t>
            </a:r>
            <a:r>
              <a:rPr lang="en-GB" sz="1680" dirty="0" smtClean="0"/>
              <a:t> can affect the reputation and finances of a company.</a:t>
            </a:r>
          </a:p>
          <a:p>
            <a:pPr marL="109728" indent="0">
              <a:buNone/>
            </a:pPr>
            <a:r>
              <a:rPr lang="en-GB" sz="1680" b="1" dirty="0" smtClean="0">
                <a:solidFill>
                  <a:srgbClr val="FF0000"/>
                </a:solidFill>
              </a:rPr>
              <a:t>Task 13 – </a:t>
            </a:r>
            <a:r>
              <a:rPr lang="en-GB" sz="1680" dirty="0" smtClean="0">
                <a:solidFill>
                  <a:srgbClr val="FF0000"/>
                </a:solidFill>
              </a:rPr>
              <a:t>Using 2 different business models and the </a:t>
            </a:r>
            <a:r>
              <a:rPr lang="en-GB" sz="1680" dirty="0" smtClean="0">
                <a:solidFill>
                  <a:srgbClr val="FF0000"/>
                </a:solidFill>
                <a:hlinkClick r:id="rId5" action="ppaction://hlinkfile"/>
              </a:rPr>
              <a:t>Report Template</a:t>
            </a:r>
            <a:r>
              <a:rPr lang="en-GB" sz="1680" dirty="0" smtClean="0">
                <a:solidFill>
                  <a:srgbClr val="FF0000"/>
                </a:solidFill>
              </a:rPr>
              <a:t>, define the Companies Policy on </a:t>
            </a:r>
            <a:r>
              <a:rPr lang="en-GB" sz="1680" b="1" dirty="0" smtClean="0">
                <a:solidFill>
                  <a:srgbClr val="FF0000"/>
                </a:solidFill>
              </a:rPr>
              <a:t>Access Privileges</a:t>
            </a:r>
            <a:r>
              <a:rPr lang="en-GB" sz="1680" dirty="0" smtClean="0">
                <a:solidFill>
                  <a:srgbClr val="FF0000"/>
                </a:solidFill>
              </a:rPr>
              <a:t> procedures.</a:t>
            </a:r>
          </a:p>
        </p:txBody>
      </p:sp>
      <p:graphicFrame>
        <p:nvGraphicFramePr>
          <p:cNvPr id="5" name="Table 4"/>
          <p:cNvGraphicFramePr>
            <a:graphicFrameLocks noGrp="1"/>
          </p:cNvGraphicFramePr>
          <p:nvPr>
            <p:extLst>
              <p:ext uri="{D42A27DB-BD31-4B8C-83A1-F6EECF244321}">
                <p14:modId xmlns:p14="http://schemas.microsoft.com/office/powerpoint/2010/main" val="2138763197"/>
              </p:ext>
            </p:extLst>
          </p:nvPr>
        </p:nvGraphicFramePr>
        <p:xfrm>
          <a:off x="395536" y="5926792"/>
          <a:ext cx="8280920" cy="670560"/>
        </p:xfrm>
        <a:graphic>
          <a:graphicData uri="http://schemas.openxmlformats.org/drawingml/2006/table">
            <a:tbl>
              <a:tblPr firstRow="1" bandRow="1">
                <a:tableStyleId>{5C22544A-7EE6-4342-B048-85BDC9FD1C3A}</a:tableStyleId>
              </a:tblPr>
              <a:tblGrid>
                <a:gridCol w="4140460"/>
                <a:gridCol w="4140460"/>
              </a:tblGrid>
              <a:tr h="239336">
                <a:tc gridSpan="2">
                  <a:txBody>
                    <a:bodyPr/>
                    <a:lstStyle/>
                    <a:p>
                      <a:pPr algn="ctr"/>
                      <a:r>
                        <a:rPr lang="en-GB" sz="1600" dirty="0" smtClean="0"/>
                        <a:t>Access Privileges</a:t>
                      </a:r>
                      <a:endParaRPr lang="en-GB" sz="1600" dirty="0"/>
                    </a:p>
                  </a:txBody>
                  <a:tcPr/>
                </a:tc>
                <a:tc hMerge="1">
                  <a:txBody>
                    <a:bodyPr/>
                    <a:lstStyle/>
                    <a:p>
                      <a:endParaRPr lang="en-GB"/>
                    </a:p>
                  </a:txBody>
                  <a:tcPr/>
                </a:tc>
              </a:tr>
              <a:tr h="26472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Tree>
    <p:extLst>
      <p:ext uri="{BB962C8B-B14F-4D97-AF65-F5344CB8AC3E}">
        <p14:creationId xmlns:p14="http://schemas.microsoft.com/office/powerpoint/2010/main" val="1262524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000" dirty="0"/>
              <a:t>5.2 – Operational Issues</a:t>
            </a:r>
            <a:r>
              <a:rPr lang="en-GB" sz="2000" dirty="0" smtClean="0"/>
              <a:t> -  Policies and Procedures – Backup and Disaster Recovery</a:t>
            </a:r>
            <a:endParaRPr lang="en-GB" sz="2000" dirty="0"/>
          </a:p>
        </p:txBody>
      </p:sp>
      <p:sp>
        <p:nvSpPr>
          <p:cNvPr id="2" name="Content Placeholder 1"/>
          <p:cNvSpPr>
            <a:spLocks noGrp="1"/>
          </p:cNvSpPr>
          <p:nvPr>
            <p:ph idx="4294967295"/>
          </p:nvPr>
        </p:nvSpPr>
        <p:spPr>
          <a:xfrm>
            <a:off x="251521" y="1052859"/>
            <a:ext cx="8568952" cy="4824413"/>
          </a:xfrm>
        </p:spPr>
        <p:txBody>
          <a:bodyPr>
            <a:noAutofit/>
          </a:bodyPr>
          <a:lstStyle/>
          <a:p>
            <a:pPr marL="255588" indent="-255588"/>
            <a:r>
              <a:rPr lang="en-GB" sz="1560" dirty="0" smtClean="0"/>
              <a:t>Backups are vital within a company and disaster recovery plans are linked to the levels, depth and location of these backups. To lose a connection for a minute for some companies can be annoying, possibly expensive, to be down for a day can cause a serious drop in profitability, to be down for a week will break a lot of companies. This is why businesses draw up a disaster recovery plan, and why backing up information, hourly, nightly and weekly is vital to this.</a:t>
            </a:r>
          </a:p>
          <a:p>
            <a:pPr marL="255588" indent="-255588"/>
            <a:r>
              <a:rPr lang="en-GB" sz="1560" dirty="0" smtClean="0"/>
              <a:t>How fast a company can recover its systems is the key to this, PSN network was down for several days costing the company in the range of $18bn in reputation and compensation, RBS set aside £125m because of its ICT loss in February 2013. The IT disaster recovery plan after the Kobe Earthquake in 1995 was immense, a similar earthquake like March 2011 was less expensive because companies planned for it, had backups, had external sites, had cloud and network storage. For some companies the recovery time was hours.</a:t>
            </a:r>
          </a:p>
          <a:p>
            <a:pPr marL="255588" indent="-255588"/>
            <a:r>
              <a:rPr lang="en-GB" sz="1560" dirty="0" smtClean="0"/>
              <a:t>By law, schools backup their files nightly and weekly, keep a backup in a fireproof safe and store a copy of the network off-site. Think of what a large company with a turnover of 100 times a school will need to do.</a:t>
            </a:r>
          </a:p>
          <a:p>
            <a:pPr marL="255588" indent="-255588"/>
            <a:r>
              <a:rPr lang="en-GB" sz="1560" dirty="0" smtClean="0"/>
              <a:t>Click </a:t>
            </a:r>
            <a:r>
              <a:rPr lang="en-GB" sz="1560" dirty="0" smtClean="0">
                <a:hlinkClick r:id="rId3"/>
              </a:rPr>
              <a:t>here </a:t>
            </a:r>
            <a:r>
              <a:rPr lang="en-GB" sz="1560" dirty="0" smtClean="0"/>
              <a:t>and </a:t>
            </a:r>
            <a:r>
              <a:rPr lang="en-GB" sz="1560" dirty="0" smtClean="0">
                <a:hlinkClick r:id="rId4"/>
              </a:rPr>
              <a:t>here </a:t>
            </a:r>
            <a:r>
              <a:rPr lang="en-GB" sz="1560" dirty="0" smtClean="0"/>
              <a:t>for examples of how abusing </a:t>
            </a:r>
            <a:r>
              <a:rPr lang="en-GB" sz="1560" b="1" dirty="0" smtClean="0"/>
              <a:t>Backup and Disaster Recovery</a:t>
            </a:r>
            <a:r>
              <a:rPr lang="en-GB" sz="1560" dirty="0" smtClean="0"/>
              <a:t> can affect the reputation and finances of a company.</a:t>
            </a:r>
          </a:p>
          <a:p>
            <a:pPr marL="0" indent="0">
              <a:buNone/>
            </a:pPr>
            <a:r>
              <a:rPr lang="en-GB" sz="1560" b="1" dirty="0" smtClean="0">
                <a:solidFill>
                  <a:srgbClr val="FF0000"/>
                </a:solidFill>
              </a:rPr>
              <a:t>Task 14 – </a:t>
            </a:r>
            <a:r>
              <a:rPr lang="en-GB" sz="1560" dirty="0" smtClean="0">
                <a:solidFill>
                  <a:srgbClr val="FF0000"/>
                </a:solidFill>
              </a:rPr>
              <a:t>Using 2 different business models and the </a:t>
            </a:r>
            <a:r>
              <a:rPr lang="en-GB" sz="1560" dirty="0" smtClean="0">
                <a:solidFill>
                  <a:srgbClr val="FF0000"/>
                </a:solidFill>
                <a:hlinkClick r:id="rId5" action="ppaction://hlinkfile"/>
              </a:rPr>
              <a:t>Report Template</a:t>
            </a:r>
            <a:r>
              <a:rPr lang="en-GB" sz="1560" dirty="0" smtClean="0">
                <a:solidFill>
                  <a:srgbClr val="FF0000"/>
                </a:solidFill>
              </a:rPr>
              <a:t>, define the Companies Policy on </a:t>
            </a:r>
            <a:r>
              <a:rPr lang="en-GB" sz="1560" b="1" dirty="0" smtClean="0">
                <a:solidFill>
                  <a:srgbClr val="FF0000"/>
                </a:solidFill>
              </a:rPr>
              <a:t>Backup </a:t>
            </a:r>
            <a:r>
              <a:rPr lang="en-GB" sz="1560" b="1" dirty="0">
                <a:solidFill>
                  <a:srgbClr val="FF0000"/>
                </a:solidFill>
              </a:rPr>
              <a:t>and Disaster Recovery</a:t>
            </a:r>
            <a:r>
              <a:rPr lang="en-GB" sz="1560" dirty="0">
                <a:solidFill>
                  <a:srgbClr val="FF0000"/>
                </a:solidFill>
              </a:rPr>
              <a:t> procedures</a:t>
            </a:r>
            <a:r>
              <a:rPr lang="en-GB" sz="1560" dirty="0" smtClean="0">
                <a:solidFill>
                  <a:srgbClr val="FF0000"/>
                </a:solidFill>
              </a:rPr>
              <a:t>.</a:t>
            </a:r>
          </a:p>
        </p:txBody>
      </p:sp>
      <p:graphicFrame>
        <p:nvGraphicFramePr>
          <p:cNvPr id="6" name="Table 5"/>
          <p:cNvGraphicFramePr>
            <a:graphicFrameLocks noGrp="1"/>
          </p:cNvGraphicFramePr>
          <p:nvPr>
            <p:extLst>
              <p:ext uri="{D42A27DB-BD31-4B8C-83A1-F6EECF244321}">
                <p14:modId xmlns:p14="http://schemas.microsoft.com/office/powerpoint/2010/main" val="503962143"/>
              </p:ext>
            </p:extLst>
          </p:nvPr>
        </p:nvGraphicFramePr>
        <p:xfrm>
          <a:off x="395536" y="5891232"/>
          <a:ext cx="8352928" cy="706120"/>
        </p:xfrm>
        <a:graphic>
          <a:graphicData uri="http://schemas.openxmlformats.org/drawingml/2006/table">
            <a:tbl>
              <a:tblPr firstRow="1" bandRow="1">
                <a:tableStyleId>{5C22544A-7EE6-4342-B048-85BDC9FD1C3A}</a:tableStyleId>
              </a:tblPr>
              <a:tblGrid>
                <a:gridCol w="2123626"/>
                <a:gridCol w="2123626"/>
                <a:gridCol w="2052838"/>
                <a:gridCol w="2052838"/>
              </a:tblGrid>
              <a:tr h="139040">
                <a:tc gridSpan="2">
                  <a:txBody>
                    <a:bodyPr/>
                    <a:lstStyle/>
                    <a:p>
                      <a:pPr algn="ctr"/>
                      <a:r>
                        <a:rPr lang="en-GB" sz="1600" dirty="0" smtClean="0"/>
                        <a:t>Backup Policy</a:t>
                      </a:r>
                      <a:endParaRPr lang="en-GB" sz="1600" dirty="0"/>
                    </a:p>
                  </a:txBody>
                  <a:tcPr/>
                </a:tc>
                <a:tc hMerge="1">
                  <a:txBody>
                    <a:bodyPr/>
                    <a:lstStyle/>
                    <a:p>
                      <a:endParaRPr lang="en-GB"/>
                    </a:p>
                  </a:txBody>
                  <a:tcPr/>
                </a:tc>
                <a:tc gridSpan="2">
                  <a:txBody>
                    <a:bodyPr/>
                    <a:lstStyle/>
                    <a:p>
                      <a:pPr algn="ctr"/>
                      <a:r>
                        <a:rPr lang="en-GB" sz="1600" dirty="0" smtClean="0"/>
                        <a:t>Disaster Recovery</a:t>
                      </a:r>
                      <a:r>
                        <a:rPr lang="en-GB" sz="1600" baseline="0" dirty="0" smtClean="0"/>
                        <a:t> Policy</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Tree>
    <p:extLst>
      <p:ext uri="{BB962C8B-B14F-4D97-AF65-F5344CB8AC3E}">
        <p14:creationId xmlns:p14="http://schemas.microsoft.com/office/powerpoint/2010/main" val="1015696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4176879238"/>
              </p:ext>
            </p:extLst>
          </p:nvPr>
        </p:nvGraphicFramePr>
        <p:xfrm>
          <a:off x="323528" y="1182360"/>
          <a:ext cx="8496944" cy="5440680"/>
        </p:xfrm>
        <a:graphic>
          <a:graphicData uri="http://schemas.openxmlformats.org/drawingml/2006/table">
            <a:tbl>
              <a:tblPr firstRow="1" bandRow="1">
                <a:tableStyleId>{5C22544A-7EE6-4342-B048-85BDC9FD1C3A}</a:tableStyleId>
              </a:tblPr>
              <a:tblGrid>
                <a:gridCol w="1152128"/>
                <a:gridCol w="7344816"/>
              </a:tblGrid>
              <a:tr h="172818">
                <a:tc gridSpan="2">
                  <a:txBody>
                    <a:bodyPr/>
                    <a:lstStyle/>
                    <a:p>
                      <a:r>
                        <a:rPr kumimoji="0" lang="en-US" sz="1100" b="1" i="0" u="none" strike="noStrike" kern="1200" baseline="0" dirty="0" smtClean="0">
                          <a:solidFill>
                            <a:schemeClr val="lt1"/>
                          </a:solidFill>
                          <a:latin typeface="Arial" panose="020B0604020202020204" pitchFamily="34" charset="0"/>
                          <a:ea typeface="+mn-ea"/>
                          <a:cs typeface="Arial" panose="020B0604020202020204" pitchFamily="34" charset="0"/>
                        </a:rPr>
                        <a:t>Explanations of the key terms used within this unit, in the context of this unit </a:t>
                      </a:r>
                      <a:r>
                        <a:rPr kumimoji="0" lang="en-US" sz="11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sz="1400" dirty="0">
                        <a:latin typeface="Arial" panose="020B0604020202020204" pitchFamily="34" charset="0"/>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Key term 	</a:t>
                      </a:r>
                    </a:p>
                  </a:txBody>
                  <a:tcPr/>
                </a:tc>
                <a:tc>
                  <a:txBody>
                    <a:bodyPr/>
                    <a:lstStyle/>
                    <a:p>
                      <a:r>
                        <a:rPr kumimoji="0" lang="en-US" sz="1100" b="1" i="0" u="none" strike="noStrike" kern="1200" baseline="0" dirty="0" smtClean="0">
                          <a:solidFill>
                            <a:schemeClr val="dk1"/>
                          </a:solidFill>
                          <a:latin typeface="Arial" panose="020B0604020202020204" pitchFamily="34" charset="0"/>
                          <a:ea typeface="+mn-ea"/>
                          <a:cs typeface="Arial" panose="020B0604020202020204" pitchFamily="34" charset="0"/>
                        </a:rPr>
                        <a:t>Explanation</a:t>
                      </a:r>
                      <a:endPar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Change management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Change management is a systematic approach to dealing with change, both from the perspective of an organisation and on the individual level.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http://searchcio. techtarget.com/definition/change-management </a:t>
                      </a: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Hybrid cloud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Hybrid cloud is a cloud computing environment which uses a mix of on-premises, private cloud and public cloud services with orchestration between the two platforms. By allowing workloads to move between private and public clouds as computing needs and costs change, hybrid cloud gives businesses greater flexibility and more data deployment options.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http://whatis.techtarget.com/definitions/H/page/7 </a:t>
                      </a:r>
                      <a:endPar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Hypervisor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A hypervisor is a hardware virtualisation technique that allows multiple guest operating systems (OS) to run on a single host system at the same time. The guest OS shares the hardware of the host computer, such that each OS appears to have its own processor, memory and other hardware resources. A hypervisor is also known as a Virtual Machine Manager (VMM). </a:t>
                      </a:r>
                    </a:p>
                    <a:p>
                      <a:r>
                        <a:rPr kumimoji="0" lang="en-GB" sz="1100" b="0" i="0" u="sng" strike="noStrike" kern="1200" baseline="0" dirty="0" smtClean="0">
                          <a:solidFill>
                            <a:schemeClr val="dk1"/>
                          </a:solidFill>
                          <a:latin typeface="Arial" panose="020B0604020202020204" pitchFamily="34" charset="0"/>
                          <a:ea typeface="+mn-ea"/>
                          <a:cs typeface="Arial" panose="020B0604020202020204" pitchFamily="34" charset="0"/>
                        </a:rPr>
                        <a:t>http://www.techopedia.com/definition/4790/hypervisor </a:t>
                      </a:r>
                      <a:endPar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Internet of Things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The Internet of Things (IoT) is a computing concept that describes a future where everyday physical objects will be connected to the Internet and be able to identify themselves to other devices.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http://www.techopedia.com/definition/28247/internet-of-things-iot </a:t>
                      </a: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Privacy filter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A privacy filter is a panel or filter that is placed over a display to make it difficult or impossible for someone to see the screen without being directly in front of the display.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http://www.computerhope.com/jargon/p/privfilt.htm </a:t>
                      </a:r>
                      <a:endPar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RFID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Radio-Frequency Identification (RFID) is a system used to track objects, people, or animals using tags that respond to radio waves. RFID tags are integrated circuits that include a small antenna. They are typically small enough that they are not easily noticeable and therefore can be placed on many types of objects.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http://techterms.com/definition/rfid </a:t>
                      </a:r>
                      <a:endPar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Social engineering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Social engineering is a non-technical method of intrusion used by hackers that relies heavily on human interaction and often involves tricking people into breaking normal security procedures.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hlinkClick r:id="rId3"/>
                        </a:rPr>
                        <a:t>http://searchsecurity.techtarget.com/definition/social-engineering</a:t>
                      </a:r>
                      <a:endPar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VoIP</a:t>
                      </a:r>
                      <a:endPar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Voice over Internet Protocol (VoIP) is a technology that allows telephone calls to be made over computer networks like the Internet.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http://compnetworking.about.com/cs/voicefaxoverip/g/bldef_voip.htm</a:t>
                      </a: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r>
            </a:tbl>
          </a:graphicData>
        </a:graphic>
      </p:graphicFrame>
    </p:spTree>
    <p:extLst>
      <p:ext uri="{BB962C8B-B14F-4D97-AF65-F5344CB8AC3E}">
        <p14:creationId xmlns:p14="http://schemas.microsoft.com/office/powerpoint/2010/main" val="595170532"/>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400" dirty="0"/>
              <a:t>5.2 – Operational Issues</a:t>
            </a:r>
            <a:r>
              <a:rPr lang="en-GB" sz="2400" dirty="0" smtClean="0"/>
              <a:t> -  Policies – Network Security and Policies</a:t>
            </a:r>
            <a:endParaRPr lang="en-GB" sz="2400" dirty="0"/>
          </a:p>
        </p:txBody>
      </p:sp>
      <p:sp>
        <p:nvSpPr>
          <p:cNvPr id="2" name="Content Placeholder 1"/>
          <p:cNvSpPr>
            <a:spLocks noGrp="1"/>
          </p:cNvSpPr>
          <p:nvPr>
            <p:ph idx="4294967295"/>
          </p:nvPr>
        </p:nvSpPr>
        <p:spPr>
          <a:xfrm>
            <a:off x="251520" y="1052859"/>
            <a:ext cx="8713787" cy="4824413"/>
          </a:xfrm>
        </p:spPr>
        <p:txBody>
          <a:bodyPr>
            <a:noAutofit/>
          </a:bodyPr>
          <a:lstStyle/>
          <a:p>
            <a:pPr marL="280988" indent="-255588"/>
            <a:r>
              <a:rPr lang="en-GB" sz="1550" dirty="0" smtClean="0"/>
              <a:t>Every new employee signs an AUP agreement, even if they do not physically write it down, all companies with computers have them. The physical and software security on a network is designed to almost all of the breaches that might happen. There are programs installed on most systems that help this, Novell Client, IIS, IP addressing, Login names and passwords, Firewalls, Virus Checkers, Proxy server software.</a:t>
            </a:r>
          </a:p>
          <a:p>
            <a:pPr marL="280988" indent="-255588"/>
            <a:r>
              <a:rPr lang="en-GB" sz="1550" dirty="0" smtClean="0"/>
              <a:t>Just having the agreement is half the cure, staff can be fired for computer misuse, they sighed the AUP, they can have their job changed, they signed the AUP, they can have privileges removed, they signed the AUP. </a:t>
            </a:r>
          </a:p>
          <a:p>
            <a:pPr marL="280988" indent="-255588"/>
            <a:r>
              <a:rPr lang="en-GB" sz="1550" dirty="0" smtClean="0"/>
              <a:t>Setting user levels also benefits the network Security, setting protocols and rights of access. And then there is external security, SSL, remote access, restricted service access, limited external access to files and more companies are moving across to cloud security for external files. At the end of the day, any company with more than 20 staff will have a network team that spends their days securing the network, finding new breaches, blocking new gaps, locking down new VPN’s, updating banned logs and monitoring incoming, outgoing and internal network activity.</a:t>
            </a:r>
          </a:p>
          <a:p>
            <a:pPr marL="280988" indent="-255588"/>
            <a:r>
              <a:rPr lang="en-GB" sz="1550" dirty="0" smtClean="0"/>
              <a:t>Click </a:t>
            </a:r>
            <a:r>
              <a:rPr lang="en-GB" sz="1550" dirty="0" smtClean="0">
                <a:hlinkClick r:id="rId3"/>
              </a:rPr>
              <a:t>here</a:t>
            </a:r>
            <a:r>
              <a:rPr lang="en-GB" sz="1550" dirty="0" smtClean="0"/>
              <a:t>, </a:t>
            </a:r>
            <a:r>
              <a:rPr lang="en-GB" sz="1550" dirty="0" smtClean="0">
                <a:hlinkClick r:id="rId4"/>
              </a:rPr>
              <a:t>here </a:t>
            </a:r>
            <a:r>
              <a:rPr lang="en-GB" sz="1550" dirty="0" smtClean="0"/>
              <a:t>and </a:t>
            </a:r>
            <a:r>
              <a:rPr lang="en-GB" sz="1550" dirty="0" smtClean="0">
                <a:hlinkClick r:id="rId5"/>
              </a:rPr>
              <a:t>here </a:t>
            </a:r>
            <a:r>
              <a:rPr lang="en-GB" sz="1550" dirty="0" smtClean="0"/>
              <a:t>for examples of how abusing </a:t>
            </a:r>
            <a:r>
              <a:rPr lang="en-GB" sz="1550" b="1" dirty="0" smtClean="0"/>
              <a:t>Network Security and AUP policies </a:t>
            </a:r>
            <a:r>
              <a:rPr lang="en-GB" sz="1550" dirty="0" smtClean="0"/>
              <a:t>can affect the reputation and finances of a company.</a:t>
            </a:r>
          </a:p>
          <a:p>
            <a:pPr marL="0" indent="0">
              <a:buNone/>
            </a:pPr>
            <a:r>
              <a:rPr lang="en-GB" sz="1550" b="1" dirty="0" smtClean="0">
                <a:solidFill>
                  <a:srgbClr val="FF0000"/>
                </a:solidFill>
              </a:rPr>
              <a:t>Task 15 – </a:t>
            </a:r>
            <a:r>
              <a:rPr lang="en-GB" sz="1550" dirty="0" smtClean="0">
                <a:solidFill>
                  <a:srgbClr val="FF0000"/>
                </a:solidFill>
              </a:rPr>
              <a:t>Using 2 different business models and the </a:t>
            </a:r>
            <a:r>
              <a:rPr lang="en-GB" sz="1550" dirty="0" smtClean="0">
                <a:solidFill>
                  <a:srgbClr val="FF0000"/>
                </a:solidFill>
                <a:hlinkClick r:id="rId6" action="ppaction://hlinkfile"/>
              </a:rPr>
              <a:t>Report Template</a:t>
            </a:r>
            <a:r>
              <a:rPr lang="en-GB" sz="1550" dirty="0" smtClean="0">
                <a:solidFill>
                  <a:srgbClr val="FF0000"/>
                </a:solidFill>
              </a:rPr>
              <a:t>, define the Companies Policy on </a:t>
            </a:r>
            <a:r>
              <a:rPr lang="en-GB" sz="1550" b="1" dirty="0" smtClean="0">
                <a:solidFill>
                  <a:srgbClr val="FF0000"/>
                </a:solidFill>
              </a:rPr>
              <a:t>Network Security and Policy</a:t>
            </a:r>
            <a:r>
              <a:rPr lang="en-GB" sz="1550" dirty="0" smtClean="0">
                <a:solidFill>
                  <a:srgbClr val="FF0000"/>
                </a:solidFill>
              </a:rPr>
              <a:t> </a:t>
            </a:r>
            <a:r>
              <a:rPr lang="en-GB" sz="1550" dirty="0">
                <a:solidFill>
                  <a:srgbClr val="FF0000"/>
                </a:solidFill>
              </a:rPr>
              <a:t>procedures</a:t>
            </a:r>
            <a:r>
              <a:rPr lang="en-GB" sz="1550" dirty="0" smtClean="0">
                <a:solidFill>
                  <a:srgbClr val="FF0000"/>
                </a:solidFill>
              </a:rPr>
              <a:t>.</a:t>
            </a:r>
          </a:p>
        </p:txBody>
      </p:sp>
      <p:graphicFrame>
        <p:nvGraphicFramePr>
          <p:cNvPr id="6" name="Table 5"/>
          <p:cNvGraphicFramePr>
            <a:graphicFrameLocks noGrp="1"/>
          </p:cNvGraphicFramePr>
          <p:nvPr>
            <p:extLst>
              <p:ext uri="{D42A27DB-BD31-4B8C-83A1-F6EECF244321}">
                <p14:modId xmlns:p14="http://schemas.microsoft.com/office/powerpoint/2010/main" val="978616610"/>
              </p:ext>
            </p:extLst>
          </p:nvPr>
        </p:nvGraphicFramePr>
        <p:xfrm>
          <a:off x="395536" y="5891232"/>
          <a:ext cx="8352928" cy="706120"/>
        </p:xfrm>
        <a:graphic>
          <a:graphicData uri="http://schemas.openxmlformats.org/drawingml/2006/table">
            <a:tbl>
              <a:tblPr firstRow="1" bandRow="1">
                <a:tableStyleId>{5C22544A-7EE6-4342-B048-85BDC9FD1C3A}</a:tableStyleId>
              </a:tblPr>
              <a:tblGrid>
                <a:gridCol w="2123626"/>
                <a:gridCol w="2123626"/>
                <a:gridCol w="2052838"/>
                <a:gridCol w="2052838"/>
              </a:tblGrid>
              <a:tr h="139040">
                <a:tc gridSpan="2">
                  <a:txBody>
                    <a:bodyPr/>
                    <a:lstStyle/>
                    <a:p>
                      <a:pPr algn="ctr"/>
                      <a:r>
                        <a:rPr lang="en-GB" sz="1600" dirty="0" smtClean="0"/>
                        <a:t>Network Security</a:t>
                      </a:r>
                      <a:endParaRPr lang="en-GB" sz="1600" dirty="0"/>
                    </a:p>
                  </a:txBody>
                  <a:tcPr/>
                </a:tc>
                <a:tc hMerge="1">
                  <a:txBody>
                    <a:bodyPr/>
                    <a:lstStyle/>
                    <a:p>
                      <a:endParaRPr lang="en-GB"/>
                    </a:p>
                  </a:txBody>
                  <a:tcPr/>
                </a:tc>
                <a:tc gridSpan="2">
                  <a:txBody>
                    <a:bodyPr/>
                    <a:lstStyle/>
                    <a:p>
                      <a:pPr algn="ctr"/>
                      <a:r>
                        <a:rPr lang="en-GB" sz="1600" dirty="0" smtClean="0"/>
                        <a:t>AUP Policy</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Tree>
    <p:extLst>
      <p:ext uri="{BB962C8B-B14F-4D97-AF65-F5344CB8AC3E}">
        <p14:creationId xmlns:p14="http://schemas.microsoft.com/office/powerpoint/2010/main" val="2252633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300" dirty="0"/>
              <a:t>5.2 – Operational Issues</a:t>
            </a:r>
            <a:r>
              <a:rPr lang="en-GB" sz="2300" dirty="0" smtClean="0"/>
              <a:t> -  Policies and Procedures – Physical Controls</a:t>
            </a:r>
            <a:endParaRPr lang="en-GB" sz="2300" dirty="0"/>
          </a:p>
        </p:txBody>
      </p:sp>
      <p:sp>
        <p:nvSpPr>
          <p:cNvPr id="2" name="Content Placeholder 1"/>
          <p:cNvSpPr>
            <a:spLocks noGrp="1"/>
          </p:cNvSpPr>
          <p:nvPr>
            <p:ph idx="4294967295"/>
          </p:nvPr>
        </p:nvSpPr>
        <p:spPr>
          <a:xfrm>
            <a:off x="251271" y="1052736"/>
            <a:ext cx="8569201" cy="4824413"/>
          </a:xfrm>
        </p:spPr>
        <p:txBody>
          <a:bodyPr>
            <a:noAutofit/>
          </a:bodyPr>
          <a:lstStyle/>
          <a:p>
            <a:pPr marL="255588" indent="-255588"/>
            <a:r>
              <a:rPr lang="en-GB" sz="1520" dirty="0" smtClean="0"/>
              <a:t>Just as policies are in place, computers are locked, windows are protected, software secure, then someone steals the box. Laptops, tablets, phones, memory sticks, portable hard drives, keyboards, mice and even the cables that connect them are at risk. Physical controls vary from company to company depending on the threat and the expense. A school would have locks on the doors, locks on the back of the computer and perhaps smoke alarms and movement sensors in the room. But this is not enough to stop theft or damage and for every computer missing or machine down due to partial or complete damage, there is a loss of business function. So we lock the windows, close the curtain, secure the rooms so no-one is in there without staff presence, security pen mark, infrared marking, we check each room after the lesson is done. But there are still things missing, mice, keyboards, cables unplugged etc.</a:t>
            </a:r>
          </a:p>
          <a:p>
            <a:pPr marL="255588" indent="-255588"/>
            <a:r>
              <a:rPr lang="en-GB" sz="1520" dirty="0" smtClean="0"/>
              <a:t>In larger companies the physical controls also include card swipes, keypad security, fingerprint logins, laptop locks, video cameras, grills, screen protectors, guards, dogs, RFID tracking. Some companies even put silent alarms on the doors that destroy hardware that is removed from the room like banks and cash.</a:t>
            </a:r>
          </a:p>
          <a:p>
            <a:pPr marL="255588" indent="-255588"/>
            <a:r>
              <a:rPr lang="en-GB" sz="1520" dirty="0" smtClean="0"/>
              <a:t>At the end of the day physical prevention and being seen to be preventing is a good deterrent, specifically against opportunist thieves.</a:t>
            </a:r>
          </a:p>
          <a:p>
            <a:pPr marL="255588" indent="-255588"/>
            <a:r>
              <a:rPr lang="en-GB" sz="1520" dirty="0" smtClean="0"/>
              <a:t>Click </a:t>
            </a:r>
            <a:r>
              <a:rPr lang="en-GB" sz="1520" dirty="0" smtClean="0">
                <a:hlinkClick r:id="rId3"/>
              </a:rPr>
              <a:t>here</a:t>
            </a:r>
            <a:r>
              <a:rPr lang="en-GB" sz="1520" dirty="0" smtClean="0"/>
              <a:t>, </a:t>
            </a:r>
            <a:r>
              <a:rPr lang="en-GB" sz="1520" dirty="0" smtClean="0">
                <a:hlinkClick r:id="rId4"/>
              </a:rPr>
              <a:t>here </a:t>
            </a:r>
            <a:r>
              <a:rPr lang="en-GB" sz="1520" dirty="0" smtClean="0"/>
              <a:t>and </a:t>
            </a:r>
            <a:r>
              <a:rPr lang="en-GB" sz="1520" dirty="0" smtClean="0">
                <a:hlinkClick r:id="rId5"/>
              </a:rPr>
              <a:t>here </a:t>
            </a:r>
            <a:r>
              <a:rPr lang="en-GB" sz="1520" dirty="0" smtClean="0"/>
              <a:t>for examples of how abusing </a:t>
            </a:r>
            <a:r>
              <a:rPr lang="en-GB" sz="1520" b="1" dirty="0" smtClean="0"/>
              <a:t>Physical Controls</a:t>
            </a:r>
            <a:r>
              <a:rPr lang="en-GB" sz="1520" dirty="0" smtClean="0"/>
              <a:t> can affect the reputation and finances of a company.</a:t>
            </a:r>
          </a:p>
          <a:p>
            <a:pPr marL="0" indent="0">
              <a:buNone/>
            </a:pPr>
            <a:r>
              <a:rPr lang="en-GB" sz="1520" b="1" dirty="0" smtClean="0">
                <a:solidFill>
                  <a:srgbClr val="FF0000"/>
                </a:solidFill>
              </a:rPr>
              <a:t>Task 16 – </a:t>
            </a:r>
            <a:r>
              <a:rPr lang="en-GB" sz="1520" dirty="0" smtClean="0">
                <a:solidFill>
                  <a:srgbClr val="FF0000"/>
                </a:solidFill>
              </a:rPr>
              <a:t>Using 2 different business models and the </a:t>
            </a:r>
            <a:r>
              <a:rPr lang="en-GB" sz="1520" dirty="0" smtClean="0">
                <a:solidFill>
                  <a:srgbClr val="FF0000"/>
                </a:solidFill>
                <a:hlinkClick r:id="rId6" action="ppaction://hlinkfile"/>
              </a:rPr>
              <a:t>Report Template</a:t>
            </a:r>
            <a:r>
              <a:rPr lang="en-GB" sz="1520" dirty="0" smtClean="0">
                <a:solidFill>
                  <a:srgbClr val="FF0000"/>
                </a:solidFill>
              </a:rPr>
              <a:t>, define the Companies Policy on </a:t>
            </a:r>
            <a:r>
              <a:rPr lang="en-GB" sz="1520" b="1" dirty="0" smtClean="0">
                <a:solidFill>
                  <a:srgbClr val="FF0000"/>
                </a:solidFill>
              </a:rPr>
              <a:t>Physical Controls</a:t>
            </a:r>
            <a:r>
              <a:rPr lang="en-GB" sz="1520" dirty="0" smtClean="0">
                <a:solidFill>
                  <a:srgbClr val="FF0000"/>
                </a:solidFill>
              </a:rPr>
              <a:t> </a:t>
            </a:r>
            <a:r>
              <a:rPr lang="en-GB" sz="1520" dirty="0">
                <a:solidFill>
                  <a:srgbClr val="FF0000"/>
                </a:solidFill>
              </a:rPr>
              <a:t>procedures</a:t>
            </a:r>
            <a:r>
              <a:rPr lang="en-GB" sz="1520" dirty="0" smtClean="0">
                <a:solidFill>
                  <a:srgbClr val="FF0000"/>
                </a:solidFill>
              </a:rPr>
              <a:t>.</a:t>
            </a:r>
          </a:p>
        </p:txBody>
      </p:sp>
      <p:graphicFrame>
        <p:nvGraphicFramePr>
          <p:cNvPr id="6" name="Table 5"/>
          <p:cNvGraphicFramePr>
            <a:graphicFrameLocks noGrp="1"/>
          </p:cNvGraphicFramePr>
          <p:nvPr>
            <p:extLst>
              <p:ext uri="{D42A27DB-BD31-4B8C-83A1-F6EECF244321}">
                <p14:modId xmlns:p14="http://schemas.microsoft.com/office/powerpoint/2010/main" val="3100827190"/>
              </p:ext>
            </p:extLst>
          </p:nvPr>
        </p:nvGraphicFramePr>
        <p:xfrm>
          <a:off x="2483768" y="5891232"/>
          <a:ext cx="3672408" cy="706120"/>
        </p:xfrm>
        <a:graphic>
          <a:graphicData uri="http://schemas.openxmlformats.org/drawingml/2006/table">
            <a:tbl>
              <a:tblPr firstRow="1" bandRow="1">
                <a:tableStyleId>{5C22544A-7EE6-4342-B048-85BDC9FD1C3A}</a:tableStyleId>
              </a:tblPr>
              <a:tblGrid>
                <a:gridCol w="1836204"/>
                <a:gridCol w="1836204"/>
              </a:tblGrid>
              <a:tr h="139040">
                <a:tc gridSpan="2">
                  <a:txBody>
                    <a:bodyPr/>
                    <a:lstStyle/>
                    <a:p>
                      <a:pPr algn="ctr"/>
                      <a:r>
                        <a:rPr lang="en-GB" sz="1600" dirty="0" smtClean="0"/>
                        <a:t>Physical Controls</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Tree>
    <p:extLst>
      <p:ext uri="{BB962C8B-B14F-4D97-AF65-F5344CB8AC3E}">
        <p14:creationId xmlns:p14="http://schemas.microsoft.com/office/powerpoint/2010/main" val="1758122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300" dirty="0"/>
              <a:t>5.2 – Operational Issues</a:t>
            </a:r>
            <a:r>
              <a:rPr lang="en-GB" sz="2300" dirty="0" smtClean="0"/>
              <a:t> -  Policies and Procedures – Asset Management</a:t>
            </a:r>
            <a:endParaRPr lang="en-GB" sz="2300" dirty="0"/>
          </a:p>
        </p:txBody>
      </p:sp>
      <p:sp>
        <p:nvSpPr>
          <p:cNvPr id="2" name="Content Placeholder 1"/>
          <p:cNvSpPr>
            <a:spLocks noGrp="1"/>
          </p:cNvSpPr>
          <p:nvPr>
            <p:ph idx="4294967295"/>
          </p:nvPr>
        </p:nvSpPr>
        <p:spPr>
          <a:xfrm>
            <a:off x="251271" y="1052736"/>
            <a:ext cx="8569201" cy="4824413"/>
          </a:xfrm>
        </p:spPr>
        <p:txBody>
          <a:bodyPr>
            <a:noAutofit/>
          </a:bodyPr>
          <a:lstStyle/>
          <a:p>
            <a:pPr marL="268288" indent="-255588"/>
            <a:r>
              <a:rPr lang="en-GB" sz="1600" dirty="0"/>
              <a:t>IT asset management </a:t>
            </a:r>
            <a:r>
              <a:rPr lang="en-GB" sz="1600" dirty="0" smtClean="0"/>
              <a:t>is </a:t>
            </a:r>
            <a:r>
              <a:rPr lang="en-GB" sz="1600" dirty="0"/>
              <a:t>an important part of </a:t>
            </a:r>
            <a:r>
              <a:rPr lang="en-GB" sz="1600" dirty="0" smtClean="0"/>
              <a:t>any business </a:t>
            </a:r>
            <a:r>
              <a:rPr lang="en-GB" sz="1600" dirty="0"/>
              <a:t>strategy. It usually involves gathering </a:t>
            </a:r>
            <a:r>
              <a:rPr lang="en-GB" sz="1600" dirty="0" smtClean="0"/>
              <a:t>hardware </a:t>
            </a:r>
            <a:r>
              <a:rPr lang="en-GB" sz="1600" dirty="0"/>
              <a:t>and software inventory information which is then used to make decisions about hardware and software </a:t>
            </a:r>
            <a:r>
              <a:rPr lang="en-GB" sz="1600" dirty="0" smtClean="0"/>
              <a:t>purchases. </a:t>
            </a:r>
            <a:r>
              <a:rPr lang="en-GB" sz="1600" dirty="0"/>
              <a:t>IT inventory management helps </a:t>
            </a:r>
            <a:r>
              <a:rPr lang="en-GB" sz="1600" dirty="0" smtClean="0"/>
              <a:t>a company </a:t>
            </a:r>
            <a:r>
              <a:rPr lang="en-GB" sz="1600" dirty="0"/>
              <a:t>manage their systems more effectively and saves time and money by avoiding unnecessary asset purchases and promoting the </a:t>
            </a:r>
            <a:r>
              <a:rPr lang="en-GB" sz="1600" dirty="0" smtClean="0"/>
              <a:t>better use </a:t>
            </a:r>
            <a:r>
              <a:rPr lang="en-GB" sz="1600" dirty="0"/>
              <a:t>of existing resources. </a:t>
            </a:r>
            <a:r>
              <a:rPr lang="en-GB" sz="1600" dirty="0" smtClean="0"/>
              <a:t>Businesses </a:t>
            </a:r>
            <a:r>
              <a:rPr lang="en-GB" sz="1600" dirty="0"/>
              <a:t>that develop and maintain an effective IT asset management program further </a:t>
            </a:r>
            <a:r>
              <a:rPr lang="en-GB" sz="1600" dirty="0" smtClean="0"/>
              <a:t>reduce </a:t>
            </a:r>
            <a:r>
              <a:rPr lang="en-GB" sz="1600" dirty="0"/>
              <a:t>the incremental risks and related costs of advancing IT </a:t>
            </a:r>
            <a:r>
              <a:rPr lang="en-GB" sz="1600" dirty="0" smtClean="0"/>
              <a:t>demands on </a:t>
            </a:r>
            <a:r>
              <a:rPr lang="en-GB" sz="1600" dirty="0"/>
              <a:t>projects based on old, incomplete and/or less accurate information.</a:t>
            </a:r>
          </a:p>
          <a:p>
            <a:pPr marL="268288" indent="-255588"/>
            <a:r>
              <a:rPr lang="en-GB" sz="1600" dirty="0"/>
              <a:t>Hardware asset management </a:t>
            </a:r>
            <a:r>
              <a:rPr lang="en-GB" sz="1600" dirty="0" smtClean="0"/>
              <a:t>is </a:t>
            </a:r>
            <a:r>
              <a:rPr lang="en-GB" sz="1600" dirty="0"/>
              <a:t>the management of the physical components of computers and computer networks, from acquisition through disposal. Common business practices include request and approval process, procurement management, life cycle management, redeployment and disposal management</a:t>
            </a:r>
            <a:r>
              <a:rPr lang="en-GB" sz="1600" dirty="0" smtClean="0"/>
              <a:t>.</a:t>
            </a:r>
          </a:p>
          <a:p>
            <a:pPr marL="268288" indent="-255588"/>
            <a:r>
              <a:rPr lang="en-GB" sz="1600" dirty="0" smtClean="0"/>
              <a:t>Think of it as replacing broken stuff before it is broken, ordering paper before the paper runs out, replacing IT equipment every 3 years, MOT’ing current hardware, hot-swopping, cascading, and finding new tools for old jobs. Think bathroom, think toilet paper, think Andrew Puppy.</a:t>
            </a:r>
            <a:endParaRPr lang="en-GB" sz="1600" dirty="0"/>
          </a:p>
          <a:p>
            <a:pPr marL="255588" indent="-255588"/>
            <a:r>
              <a:rPr lang="en-GB" sz="1600" dirty="0" smtClean="0"/>
              <a:t>Click </a:t>
            </a:r>
            <a:r>
              <a:rPr lang="en-GB" sz="1600" dirty="0" smtClean="0">
                <a:hlinkClick r:id="rId3"/>
              </a:rPr>
              <a:t>here</a:t>
            </a:r>
            <a:r>
              <a:rPr lang="en-GB" sz="1600" dirty="0" smtClean="0"/>
              <a:t>, </a:t>
            </a:r>
            <a:r>
              <a:rPr lang="en-GB" sz="1600" dirty="0" smtClean="0">
                <a:hlinkClick r:id="rId4"/>
              </a:rPr>
              <a:t>here </a:t>
            </a:r>
            <a:r>
              <a:rPr lang="en-GB" sz="1600" dirty="0" smtClean="0"/>
              <a:t>and </a:t>
            </a:r>
            <a:r>
              <a:rPr lang="en-GB" sz="1600" dirty="0" smtClean="0">
                <a:hlinkClick r:id="rId5"/>
              </a:rPr>
              <a:t>here </a:t>
            </a:r>
            <a:r>
              <a:rPr lang="en-GB" sz="1600" dirty="0" smtClean="0"/>
              <a:t>for examples of how abusing </a:t>
            </a:r>
            <a:r>
              <a:rPr lang="en-GB" sz="1600" b="1" dirty="0" smtClean="0"/>
              <a:t>Asset Management</a:t>
            </a:r>
            <a:r>
              <a:rPr lang="en-GB" sz="1600" dirty="0" smtClean="0"/>
              <a:t> can affect the reputation and finances of a company.</a:t>
            </a:r>
          </a:p>
          <a:p>
            <a:pPr marL="0" indent="0">
              <a:buNone/>
            </a:pPr>
            <a:r>
              <a:rPr lang="en-GB" sz="1600" b="1" dirty="0" smtClean="0">
                <a:solidFill>
                  <a:srgbClr val="FF0000"/>
                </a:solidFill>
              </a:rPr>
              <a:t>Task 17 – </a:t>
            </a:r>
            <a:r>
              <a:rPr lang="en-GB" sz="1600" dirty="0" smtClean="0">
                <a:solidFill>
                  <a:srgbClr val="FF0000"/>
                </a:solidFill>
              </a:rPr>
              <a:t>Using 2 different business models and the </a:t>
            </a:r>
            <a:r>
              <a:rPr lang="en-GB" sz="1600" dirty="0" smtClean="0">
                <a:solidFill>
                  <a:srgbClr val="FF0000"/>
                </a:solidFill>
                <a:hlinkClick r:id="rId6" action="ppaction://hlinkfile"/>
              </a:rPr>
              <a:t>Report Template</a:t>
            </a:r>
            <a:r>
              <a:rPr lang="en-GB" sz="1600" dirty="0" smtClean="0">
                <a:solidFill>
                  <a:srgbClr val="FF0000"/>
                </a:solidFill>
              </a:rPr>
              <a:t>, define the Companies Policy on </a:t>
            </a:r>
            <a:r>
              <a:rPr lang="en-GB" sz="1600" b="1" dirty="0" smtClean="0">
                <a:solidFill>
                  <a:srgbClr val="FF0000"/>
                </a:solidFill>
              </a:rPr>
              <a:t>Asset Management</a:t>
            </a:r>
            <a:r>
              <a:rPr lang="en-GB" sz="1600" dirty="0" smtClean="0">
                <a:solidFill>
                  <a:srgbClr val="FF0000"/>
                </a:solidFill>
              </a:rPr>
              <a:t> </a:t>
            </a:r>
            <a:r>
              <a:rPr lang="en-GB" sz="1600" dirty="0">
                <a:solidFill>
                  <a:srgbClr val="FF0000"/>
                </a:solidFill>
              </a:rPr>
              <a:t>procedures</a:t>
            </a:r>
            <a:r>
              <a:rPr lang="en-GB" sz="1600" dirty="0" smtClean="0">
                <a:solidFill>
                  <a:srgbClr val="FF0000"/>
                </a:solidFill>
              </a:rPr>
              <a:t>.</a:t>
            </a:r>
          </a:p>
        </p:txBody>
      </p:sp>
      <p:graphicFrame>
        <p:nvGraphicFramePr>
          <p:cNvPr id="5" name="Table 4"/>
          <p:cNvGraphicFramePr>
            <a:graphicFrameLocks noGrp="1"/>
          </p:cNvGraphicFramePr>
          <p:nvPr>
            <p:extLst>
              <p:ext uri="{D42A27DB-BD31-4B8C-83A1-F6EECF244321}">
                <p14:modId xmlns:p14="http://schemas.microsoft.com/office/powerpoint/2010/main" val="803117984"/>
              </p:ext>
            </p:extLst>
          </p:nvPr>
        </p:nvGraphicFramePr>
        <p:xfrm>
          <a:off x="2843808" y="5877272"/>
          <a:ext cx="3672408" cy="778128"/>
        </p:xfrm>
        <a:graphic>
          <a:graphicData uri="http://schemas.openxmlformats.org/drawingml/2006/table">
            <a:tbl>
              <a:tblPr firstRow="1" bandRow="1">
                <a:tableStyleId>{5C22544A-7EE6-4342-B048-85BDC9FD1C3A}</a:tableStyleId>
              </a:tblPr>
              <a:tblGrid>
                <a:gridCol w="1836204"/>
                <a:gridCol w="1836204"/>
              </a:tblGrid>
              <a:tr h="407288">
                <a:tc gridSpan="2">
                  <a:txBody>
                    <a:bodyPr/>
                    <a:lstStyle/>
                    <a:p>
                      <a:pPr algn="ctr"/>
                      <a:r>
                        <a:rPr lang="en-GB" sz="1600" dirty="0" smtClean="0"/>
                        <a:t>Asset Management</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Tree>
    <p:extLst>
      <p:ext uri="{BB962C8B-B14F-4D97-AF65-F5344CB8AC3E}">
        <p14:creationId xmlns:p14="http://schemas.microsoft.com/office/powerpoint/2010/main" val="2247549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300" dirty="0"/>
              <a:t>5.2 – Operational Issues</a:t>
            </a:r>
            <a:r>
              <a:rPr lang="en-GB" sz="2300" dirty="0" smtClean="0"/>
              <a:t> -  Policies and Procedures – User Responsibility</a:t>
            </a:r>
            <a:endParaRPr lang="en-GB" sz="2300" dirty="0"/>
          </a:p>
        </p:txBody>
      </p:sp>
      <p:sp>
        <p:nvSpPr>
          <p:cNvPr id="2" name="Content Placeholder 1"/>
          <p:cNvSpPr>
            <a:spLocks noGrp="1"/>
          </p:cNvSpPr>
          <p:nvPr>
            <p:ph idx="4294967295"/>
          </p:nvPr>
        </p:nvSpPr>
        <p:spPr>
          <a:xfrm>
            <a:off x="251271" y="1052785"/>
            <a:ext cx="8569201" cy="5616575"/>
          </a:xfrm>
        </p:spPr>
        <p:txBody>
          <a:bodyPr>
            <a:noAutofit/>
          </a:bodyPr>
          <a:lstStyle/>
          <a:p>
            <a:pPr marL="268288" indent="-255588"/>
            <a:r>
              <a:rPr lang="en-GB" sz="1800" b="1" dirty="0" smtClean="0"/>
              <a:t>User Responsibility –</a:t>
            </a:r>
            <a:r>
              <a:rPr lang="en-GB" sz="1800" dirty="0" smtClean="0"/>
              <a:t> The AUP policy lays down the rules but these are ethereal, no frivolous emails, but what is frivolous. No Internet Searching, but what if it is necessary, how much should be spent finding the right information and what if the link goes somewhere it should not, what about Pop-Ups. And printing, single sided or double, colour or B&amp;W.</a:t>
            </a:r>
          </a:p>
          <a:p>
            <a:pPr marL="268288" indent="-255588"/>
            <a:r>
              <a:rPr lang="en-GB" sz="1800" dirty="0" smtClean="0"/>
              <a:t>Self control is a big issue in business, the Water Cooler philosophy, how much down time can a member of staff take advantage of to alleviate stress. Personal responsibility is something that is ingrained into staff in most companies, the love of the job, the devotion to the employer. Happy staff make productive staff. Good internet, email and file etiquette is hammered home but it is still something that is specific for the task. If it was the last page in the printer, would you go out of your way to put more paper in.</a:t>
            </a:r>
          </a:p>
          <a:p>
            <a:pPr marL="268288" indent="-255588"/>
            <a:r>
              <a:rPr lang="en-GB" sz="1800" dirty="0" smtClean="0"/>
              <a:t>And at what point is it not your job, if a mouse is unplugged should you plug it back in. And tomorrow, and the next day, and every time a certain person walks past your desk. Should you replace the toner cartridge, should you click on the repair button in Windows, should you delete files on a shared drive just because you can.</a:t>
            </a:r>
          </a:p>
          <a:p>
            <a:pPr marL="268288" indent="-255588"/>
            <a:r>
              <a:rPr lang="en-GB" sz="1800" dirty="0" smtClean="0"/>
              <a:t>This may all seem trivial but the self responsibility issue in companies can affect productivity, morale, personal space, and can affect customer care.</a:t>
            </a:r>
            <a:endParaRPr lang="en-GB" sz="1800" dirty="0"/>
          </a:p>
          <a:p>
            <a:pPr marL="255588" indent="-255588"/>
            <a:r>
              <a:rPr lang="en-GB" sz="1800" dirty="0" smtClean="0"/>
              <a:t>Click </a:t>
            </a:r>
            <a:r>
              <a:rPr lang="en-GB" sz="1800" dirty="0" smtClean="0">
                <a:hlinkClick r:id="rId3"/>
              </a:rPr>
              <a:t>here </a:t>
            </a:r>
            <a:r>
              <a:rPr lang="en-GB" sz="1800" dirty="0" smtClean="0"/>
              <a:t>and </a:t>
            </a:r>
            <a:r>
              <a:rPr lang="en-GB" sz="1800" dirty="0" smtClean="0">
                <a:hlinkClick r:id="rId4"/>
              </a:rPr>
              <a:t>here </a:t>
            </a:r>
            <a:r>
              <a:rPr lang="en-GB" sz="1800" dirty="0" smtClean="0"/>
              <a:t>for examples of how abusing </a:t>
            </a:r>
            <a:r>
              <a:rPr lang="en-GB" sz="1800" b="1" dirty="0" smtClean="0"/>
              <a:t>User Responsibility</a:t>
            </a:r>
            <a:r>
              <a:rPr lang="en-GB" sz="1800" dirty="0" smtClean="0"/>
              <a:t> can affect the reputation and finances of a company.</a:t>
            </a:r>
          </a:p>
        </p:txBody>
      </p:sp>
    </p:spTree>
    <p:extLst>
      <p:ext uri="{BB962C8B-B14F-4D97-AF65-F5344CB8AC3E}">
        <p14:creationId xmlns:p14="http://schemas.microsoft.com/office/powerpoint/2010/main" val="1625176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300" dirty="0"/>
              <a:t>5.2 – Operational Issues</a:t>
            </a:r>
            <a:r>
              <a:rPr lang="en-GB" sz="2300" dirty="0" smtClean="0"/>
              <a:t> -  Policies and Procedures – Issue Reporting</a:t>
            </a:r>
            <a:endParaRPr lang="en-GB" sz="2300" dirty="0"/>
          </a:p>
        </p:txBody>
      </p:sp>
      <p:sp>
        <p:nvSpPr>
          <p:cNvPr id="2" name="Content Placeholder 1"/>
          <p:cNvSpPr>
            <a:spLocks noGrp="1"/>
          </p:cNvSpPr>
          <p:nvPr>
            <p:ph idx="4294967295"/>
          </p:nvPr>
        </p:nvSpPr>
        <p:spPr>
          <a:xfrm>
            <a:off x="252189" y="1052413"/>
            <a:ext cx="6579305" cy="4968875"/>
          </a:xfrm>
        </p:spPr>
        <p:txBody>
          <a:bodyPr>
            <a:noAutofit/>
          </a:bodyPr>
          <a:lstStyle/>
          <a:p>
            <a:pPr marL="268288" indent="-255588"/>
            <a:r>
              <a:rPr lang="en-GB" sz="1600" b="1" dirty="0" smtClean="0"/>
              <a:t>Issue Reporting –</a:t>
            </a:r>
            <a:r>
              <a:rPr lang="en-GB" sz="1600" dirty="0" smtClean="0"/>
              <a:t> Most Intranets have a link on them to report a network issue, but all networks have software for recording their own issues. Tracking through network logs, web logs, email logs etc. and linking this through the portal allows a network manager to allocate resources and staff to repairs as they happen. For instance a printer log will tell the system when the cartridge is running low or paper is running out, a linked version will then order a replacement.</a:t>
            </a:r>
          </a:p>
          <a:p>
            <a:pPr marL="268288" indent="-255588"/>
            <a:r>
              <a:rPr lang="en-GB" sz="1600" dirty="0" smtClean="0"/>
              <a:t>Similarly a web log records activity, looks at patterns, checks visited sites for issues and puts into place protocols that block them or caches them.</a:t>
            </a:r>
          </a:p>
          <a:p>
            <a:pPr marL="268288" indent="-255588"/>
            <a:r>
              <a:rPr lang="en-GB" sz="1600" dirty="0" smtClean="0"/>
              <a:t>Staff reporting of issues pre-empts this, reducing down the need to wait for a fault report and allows a quicker turnover of repairs. Good business practice is to take advantage of both of these, personal and log, in order to reduce downtime, improve efficiency and alleviate staff stress.</a:t>
            </a:r>
            <a:endParaRPr lang="en-GB" sz="1600" dirty="0"/>
          </a:p>
          <a:p>
            <a:pPr marL="268288" indent="-255588"/>
            <a:r>
              <a:rPr lang="en-GB" sz="1600" dirty="0" smtClean="0"/>
              <a:t>Click </a:t>
            </a:r>
            <a:r>
              <a:rPr lang="en-GB" sz="1600" dirty="0" smtClean="0">
                <a:hlinkClick r:id="rId3"/>
              </a:rPr>
              <a:t>here </a:t>
            </a:r>
            <a:r>
              <a:rPr lang="en-GB" sz="1600" dirty="0" smtClean="0"/>
              <a:t>and </a:t>
            </a:r>
            <a:r>
              <a:rPr lang="en-GB" sz="1600" dirty="0" smtClean="0">
                <a:hlinkClick r:id="rId4"/>
              </a:rPr>
              <a:t>here </a:t>
            </a:r>
            <a:r>
              <a:rPr lang="en-GB" sz="1600" dirty="0" smtClean="0"/>
              <a:t>for examples of how abusing </a:t>
            </a:r>
            <a:r>
              <a:rPr lang="en-GB" sz="1600" b="1" dirty="0"/>
              <a:t>Issue Reporting </a:t>
            </a:r>
            <a:r>
              <a:rPr lang="en-GB" sz="1600" dirty="0" smtClean="0"/>
              <a:t>can affect the reputation and finances of a company.</a:t>
            </a:r>
          </a:p>
          <a:p>
            <a:pPr marL="0" indent="0">
              <a:buNone/>
            </a:pPr>
            <a:r>
              <a:rPr lang="en-GB" sz="1600" b="1" dirty="0" smtClean="0">
                <a:solidFill>
                  <a:srgbClr val="FF0000"/>
                </a:solidFill>
              </a:rPr>
              <a:t>Task 18 – </a:t>
            </a:r>
            <a:r>
              <a:rPr lang="en-GB" sz="1600" dirty="0" smtClean="0">
                <a:solidFill>
                  <a:srgbClr val="FF0000"/>
                </a:solidFill>
              </a:rPr>
              <a:t>Using 2 different business models and the </a:t>
            </a:r>
            <a:r>
              <a:rPr lang="en-GB" sz="1600" dirty="0" smtClean="0">
                <a:solidFill>
                  <a:srgbClr val="FF0000"/>
                </a:solidFill>
                <a:hlinkClick r:id="rId5" action="ppaction://hlinkfile"/>
              </a:rPr>
              <a:t>Report Template</a:t>
            </a:r>
            <a:r>
              <a:rPr lang="en-GB" sz="1600" dirty="0" smtClean="0">
                <a:solidFill>
                  <a:srgbClr val="FF0000"/>
                </a:solidFill>
              </a:rPr>
              <a:t>, define the Companies Policy on </a:t>
            </a:r>
            <a:r>
              <a:rPr lang="en-GB" sz="1600" b="1" dirty="0" smtClean="0">
                <a:solidFill>
                  <a:srgbClr val="FF0000"/>
                </a:solidFill>
              </a:rPr>
              <a:t>User Responsibility </a:t>
            </a:r>
            <a:r>
              <a:rPr lang="en-GB" sz="1600" dirty="0" smtClean="0">
                <a:solidFill>
                  <a:srgbClr val="FF0000"/>
                </a:solidFill>
              </a:rPr>
              <a:t>and </a:t>
            </a:r>
            <a:r>
              <a:rPr lang="en-GB" sz="1600" b="1" dirty="0" smtClean="0">
                <a:solidFill>
                  <a:srgbClr val="FF0000"/>
                </a:solidFill>
              </a:rPr>
              <a:t>Issue Reporting </a:t>
            </a:r>
            <a:r>
              <a:rPr lang="en-GB" sz="1600" dirty="0" smtClean="0">
                <a:solidFill>
                  <a:srgbClr val="FF0000"/>
                </a:solidFill>
              </a:rPr>
              <a:t>procedures.</a:t>
            </a:r>
          </a:p>
        </p:txBody>
      </p:sp>
      <p:graphicFrame>
        <p:nvGraphicFramePr>
          <p:cNvPr id="6" name="Table 5"/>
          <p:cNvGraphicFramePr>
            <a:graphicFrameLocks noGrp="1"/>
          </p:cNvGraphicFramePr>
          <p:nvPr>
            <p:extLst>
              <p:ext uri="{D42A27DB-BD31-4B8C-83A1-F6EECF244321}">
                <p14:modId xmlns:p14="http://schemas.microsoft.com/office/powerpoint/2010/main" val="1394300315"/>
              </p:ext>
            </p:extLst>
          </p:nvPr>
        </p:nvGraphicFramePr>
        <p:xfrm>
          <a:off x="395536" y="5949280"/>
          <a:ext cx="8352928" cy="706120"/>
        </p:xfrm>
        <a:graphic>
          <a:graphicData uri="http://schemas.openxmlformats.org/drawingml/2006/table">
            <a:tbl>
              <a:tblPr firstRow="1" bandRow="1">
                <a:tableStyleId>{5C22544A-7EE6-4342-B048-85BDC9FD1C3A}</a:tableStyleId>
              </a:tblPr>
              <a:tblGrid>
                <a:gridCol w="2123626"/>
                <a:gridCol w="2123626"/>
                <a:gridCol w="2052838"/>
                <a:gridCol w="2052838"/>
              </a:tblGrid>
              <a:tr h="139040">
                <a:tc gridSpan="2">
                  <a:txBody>
                    <a:bodyPr/>
                    <a:lstStyle/>
                    <a:p>
                      <a:pPr algn="ctr"/>
                      <a:r>
                        <a:rPr lang="en-GB" sz="1600" dirty="0" smtClean="0"/>
                        <a:t>User responsibility</a:t>
                      </a:r>
                      <a:endParaRPr lang="en-GB" sz="1600" dirty="0"/>
                    </a:p>
                  </a:txBody>
                  <a:tcPr/>
                </a:tc>
                <a:tc hMerge="1">
                  <a:txBody>
                    <a:bodyPr/>
                    <a:lstStyle/>
                    <a:p>
                      <a:endParaRPr lang="en-GB"/>
                    </a:p>
                  </a:txBody>
                  <a:tcPr/>
                </a:tc>
                <a:tc gridSpan="2">
                  <a:txBody>
                    <a:bodyPr/>
                    <a:lstStyle/>
                    <a:p>
                      <a:pPr algn="ctr"/>
                      <a:r>
                        <a:rPr lang="en-GB" sz="1600" dirty="0" smtClean="0"/>
                        <a:t>Issue reporting</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pic>
        <p:nvPicPr>
          <p:cNvPr id="1026" name="Picture 2">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25" t="39738" r="73148" b="33023"/>
          <a:stretch/>
        </p:blipFill>
        <p:spPr bwMode="auto">
          <a:xfrm>
            <a:off x="6876256" y="1052736"/>
            <a:ext cx="1946433" cy="168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259" t="53125" r="61748" b="26166"/>
          <a:stretch/>
        </p:blipFill>
        <p:spPr bwMode="auto">
          <a:xfrm>
            <a:off x="6831494" y="2880940"/>
            <a:ext cx="2060986" cy="14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1915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5355312"/>
          </a:xfrm>
          <a:prstGeom prst="rect">
            <a:avLst/>
          </a:prstGeom>
        </p:spPr>
        <p:txBody>
          <a:bodyPr wrap="square">
            <a:spAutoFit/>
          </a:bodyPr>
          <a:lstStyle/>
          <a:p>
            <a:pPr marL="280988" indent="-280988">
              <a:buClr>
                <a:srgbClr val="00B050"/>
              </a:buClr>
              <a:buFont typeface="Wingdings 3" panose="05040102010807070707" pitchFamily="18" charset="2"/>
              <a:buChar char=""/>
            </a:pPr>
            <a:r>
              <a:rPr lang="en-US" dirty="0" smtClean="0">
                <a:latin typeface="Arial" panose="020B0604020202020204" pitchFamily="34" charset="0"/>
                <a:cs typeface="Arial" panose="020B0604020202020204" pitchFamily="34" charset="0"/>
              </a:rPr>
              <a:t>Change within the IT world is inevitable, better hardware, updated software, equipment obsolescence etc.</a:t>
            </a:r>
          </a:p>
          <a:p>
            <a:pPr marL="280988" indent="-280988">
              <a:buClr>
                <a:srgbClr val="00B050"/>
              </a:buClr>
              <a:buFont typeface="Wingdings 3" panose="05040102010807070707" pitchFamily="18" charset="2"/>
              <a:buChar char=""/>
            </a:pPr>
            <a:r>
              <a:rPr lang="en-US" b="1" dirty="0" smtClean="0">
                <a:latin typeface="Arial" panose="020B0604020202020204" pitchFamily="34" charset="0"/>
                <a:cs typeface="Arial" panose="020B0604020202020204" pitchFamily="34" charset="0"/>
              </a:rPr>
              <a:t>Change </a:t>
            </a:r>
            <a:r>
              <a:rPr lang="en-US" b="1" dirty="0">
                <a:latin typeface="Arial" panose="020B0604020202020204" pitchFamily="34" charset="0"/>
                <a:cs typeface="Arial" panose="020B0604020202020204" pitchFamily="34" charset="0"/>
              </a:rPr>
              <a:t>Management </a:t>
            </a:r>
            <a:r>
              <a:rPr lang="en-US" dirty="0">
                <a:latin typeface="Arial" panose="020B0604020202020204" pitchFamily="34" charset="0"/>
                <a:cs typeface="Arial" panose="020B0604020202020204" pitchFamily="34" charset="0"/>
              </a:rPr>
              <a:t>is an IT service management discipline. The objective of change management in this context is to ensure that </a:t>
            </a:r>
            <a:r>
              <a:rPr lang="en-US" dirty="0" smtClean="0">
                <a:latin typeface="Arial" panose="020B0604020202020204" pitchFamily="34" charset="0"/>
                <a:cs typeface="Arial" panose="020B0604020202020204" pitchFamily="34" charset="0"/>
              </a:rPr>
              <a:t>standardised </a:t>
            </a:r>
            <a:r>
              <a:rPr lang="en-US" dirty="0">
                <a:latin typeface="Arial" panose="020B0604020202020204" pitchFamily="34" charset="0"/>
                <a:cs typeface="Arial" panose="020B0604020202020204" pitchFamily="34" charset="0"/>
              </a:rPr>
              <a:t>methods and procedures are used for efficient and prompt handling of all changes to control IT infrastructure, in order to minimize the number and impact of any related incidents upon service. </a:t>
            </a:r>
            <a:endParaRPr lang="en-US" dirty="0" smtClean="0">
              <a:latin typeface="Arial" panose="020B0604020202020204" pitchFamily="34" charset="0"/>
              <a:cs typeface="Arial" panose="020B0604020202020204" pitchFamily="34" charset="0"/>
            </a:endParaRPr>
          </a:p>
          <a:p>
            <a:pPr marL="280988" indent="-280988">
              <a:buClr>
                <a:srgbClr val="00B050"/>
              </a:buClr>
              <a:buFont typeface="Wingdings 3" panose="05040102010807070707" pitchFamily="18" charset="2"/>
              <a:buChar char=""/>
            </a:pPr>
            <a:r>
              <a:rPr lang="en-US" dirty="0" smtClean="0">
                <a:latin typeface="Arial" panose="020B0604020202020204" pitchFamily="34" charset="0"/>
                <a:cs typeface="Arial" panose="020B0604020202020204" pitchFamily="34" charset="0"/>
              </a:rPr>
              <a:t>Changes </a:t>
            </a:r>
            <a:r>
              <a:rPr lang="en-US" dirty="0">
                <a:latin typeface="Arial" panose="020B0604020202020204" pitchFamily="34" charset="0"/>
                <a:cs typeface="Arial" panose="020B0604020202020204" pitchFamily="34" charset="0"/>
              </a:rPr>
              <a:t>in the IT infrastructure may arise reactively in response to problems or externally imposed requirements, e.g. legislative changes, or proactively from seeking improved efficiency and effectiveness or to enable or reflect business initiatives, or from programs, projects or service improvement </a:t>
            </a:r>
            <a:r>
              <a:rPr lang="en-US" dirty="0" smtClean="0">
                <a:latin typeface="Arial" panose="020B0604020202020204" pitchFamily="34" charset="0"/>
                <a:cs typeface="Arial" panose="020B0604020202020204" pitchFamily="34" charset="0"/>
              </a:rPr>
              <a:t>initiatives.</a:t>
            </a:r>
          </a:p>
          <a:p>
            <a:pPr marL="280988" indent="-280988">
              <a:buClr>
                <a:srgbClr val="00B050"/>
              </a:buClr>
              <a:buFont typeface="Wingdings 3" panose="05040102010807070707" pitchFamily="18" charset="2"/>
              <a:buChar char=""/>
            </a:pPr>
            <a:r>
              <a:rPr lang="en-US" dirty="0" smtClean="0">
                <a:latin typeface="Arial" panose="020B0604020202020204" pitchFamily="34" charset="0"/>
                <a:cs typeface="Arial" panose="020B0604020202020204" pitchFamily="34" charset="0"/>
              </a:rPr>
              <a:t>Change </a:t>
            </a:r>
            <a:r>
              <a:rPr lang="en-US" dirty="0">
                <a:latin typeface="Arial" panose="020B0604020202020204" pitchFamily="34" charset="0"/>
                <a:cs typeface="Arial" panose="020B0604020202020204" pitchFamily="34" charset="0"/>
              </a:rPr>
              <a:t>Management can ensure </a:t>
            </a:r>
            <a:r>
              <a:rPr lang="en-US" dirty="0" smtClean="0">
                <a:latin typeface="Arial" panose="020B0604020202020204" pitchFamily="34" charset="0"/>
                <a:cs typeface="Arial" panose="020B0604020202020204" pitchFamily="34" charset="0"/>
              </a:rPr>
              <a:t>standardised </a:t>
            </a:r>
            <a:r>
              <a:rPr lang="en-US" dirty="0">
                <a:latin typeface="Arial" panose="020B0604020202020204" pitchFamily="34" charset="0"/>
                <a:cs typeface="Arial" panose="020B0604020202020204" pitchFamily="34" charset="0"/>
              </a:rPr>
              <a:t>methods, processes and procedures which are used for all changes, facilitate efficient and prompt handling of all changes, and maintain the proper balance between the need for change and the potential detrimental impact of changes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8" name="Title 1"/>
          <p:cNvSpPr>
            <a:spLocks noGrp="1"/>
          </p:cNvSpPr>
          <p:nvPr>
            <p:ph type="title"/>
          </p:nvPr>
        </p:nvSpPr>
        <p:spPr>
          <a:xfrm>
            <a:off x="35496" y="44624"/>
            <a:ext cx="9001000" cy="432048"/>
          </a:xfrm>
        </p:spPr>
        <p:txBody>
          <a:bodyPr>
            <a:noAutofit/>
          </a:bodyPr>
          <a:lstStyle/>
          <a:p>
            <a:r>
              <a:rPr lang="en-GB" sz="3300" dirty="0" smtClean="0"/>
              <a:t>5.2 – Operational Issues – Change Management</a:t>
            </a:r>
            <a:endParaRPr lang="en-GB" sz="33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3612519469"/>
              </p:ext>
            </p:extLst>
          </p:nvPr>
        </p:nvGraphicFramePr>
        <p:xfrm>
          <a:off x="7164288" y="1052736"/>
          <a:ext cx="1656184" cy="5586145"/>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8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Morals means personal responsibility, ethics means a nations moral responsibility</a:t>
                      </a:r>
                    </a:p>
                    <a:p>
                      <a:pPr marL="177800" indent="-177800" algn="l">
                        <a:spcAft>
                          <a:spcPts val="600"/>
                        </a:spcAft>
                        <a:buFontTx/>
                        <a:buBlip>
                          <a:blip r:embed="rId3"/>
                        </a:buBlip>
                      </a:pPr>
                      <a:r>
                        <a:rPr lang="en-GB" sz="1380" baseline="0" dirty="0" smtClean="0">
                          <a:solidFill>
                            <a:schemeClr val="tx1"/>
                          </a:solidFill>
                          <a:effectLst/>
                          <a:latin typeface="Arial" pitchFamily="34" charset="0"/>
                          <a:ea typeface="Times New Roman"/>
                          <a:cs typeface="Arial" pitchFamily="34" charset="0"/>
                        </a:rPr>
                        <a:t>If you store one music file you are breaking the law.</a:t>
                      </a:r>
                    </a:p>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Watching something in a room with more than 5 people without licence is breaking the law</a:t>
                      </a:r>
                    </a:p>
                    <a:p>
                      <a:pPr marL="177800" indent="-177800" algn="l">
                        <a:spcAft>
                          <a:spcPts val="600"/>
                        </a:spcAft>
                        <a:buFontTx/>
                        <a:buBlip>
                          <a:blip r:embed="rId3"/>
                        </a:buBlip>
                      </a:pPr>
                      <a:r>
                        <a:rPr lang="en-GB" sz="1380" baseline="0" dirty="0" smtClean="0">
                          <a:solidFill>
                            <a:schemeClr val="tx1"/>
                          </a:solidFill>
                          <a:effectLst/>
                          <a:latin typeface="Arial" pitchFamily="34" charset="0"/>
                          <a:ea typeface="Times New Roman"/>
                          <a:cs typeface="Arial" pitchFamily="34" charset="0"/>
                        </a:rPr>
                        <a:t>Singing a song out loud is breaking the law.</a:t>
                      </a:r>
                    </a:p>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Find one student in the room who is not breaking the law.</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395578"/>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8568952" cy="5632311"/>
          </a:xfrm>
          <a:prstGeom prst="rect">
            <a:avLst/>
          </a:prstGeom>
        </p:spPr>
        <p:txBody>
          <a:bodyPr wrap="square">
            <a:spAutoFit/>
          </a:bodyPr>
          <a:lstStyle/>
          <a:p>
            <a:pPr marL="280988" indent="-280988">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Change </a:t>
            </a:r>
            <a:r>
              <a:rPr lang="en-US" sz="1500" dirty="0">
                <a:latin typeface="Arial" panose="020B0604020202020204" pitchFamily="34" charset="0"/>
                <a:cs typeface="Arial" panose="020B0604020202020204" pitchFamily="34" charset="0"/>
              </a:rPr>
              <a:t>management applies a formal process to accomplish change and therefore is sometimes thought of as making change more difficult by adding “red tape.” But a properly implemented change management process can enable a greater volume of useful change than would be possible without it. It does so in the following ways:</a:t>
            </a:r>
          </a:p>
          <a:p>
            <a:pPr marL="515938" indent="-227013">
              <a:buClr>
                <a:srgbClr val="00B050"/>
              </a:buClr>
              <a:buFont typeface="Arial" panose="020B0604020202020204" pitchFamily="34" charset="0"/>
              <a:buChar char="•"/>
            </a:pPr>
            <a:r>
              <a:rPr lang="en-US" sz="1500" dirty="0" smtClean="0">
                <a:latin typeface="Arial" panose="020B0604020202020204" pitchFamily="34" charset="0"/>
                <a:cs typeface="Arial" panose="020B0604020202020204" pitchFamily="34" charset="0"/>
              </a:rPr>
              <a:t>By </a:t>
            </a:r>
            <a:r>
              <a:rPr lang="en-US" sz="1500" dirty="0">
                <a:latin typeface="Arial" panose="020B0604020202020204" pitchFamily="34" charset="0"/>
                <a:cs typeface="Arial" panose="020B0604020202020204" pitchFamily="34" charset="0"/>
              </a:rPr>
              <a:t>assuring that all proposed changes are evaluated for their benefits and risks, and that all impacts are considered.</a:t>
            </a:r>
          </a:p>
          <a:p>
            <a:pPr marL="515938" indent="-227013">
              <a:buClr>
                <a:srgbClr val="00B050"/>
              </a:buClr>
              <a:buFont typeface="Arial" panose="020B0604020202020204" pitchFamily="34" charset="0"/>
              <a:buChar char="•"/>
            </a:pPr>
            <a:r>
              <a:rPr lang="en-US" sz="1500" dirty="0">
                <a:latin typeface="Arial" panose="020B0604020202020204" pitchFamily="34" charset="0"/>
                <a:cs typeface="Arial" panose="020B0604020202020204" pitchFamily="34" charset="0"/>
              </a:rPr>
              <a:t>By prioritizing changes so that limited resources are allocated to those changes that produce the greatest benefit based on the business need.</a:t>
            </a:r>
          </a:p>
          <a:p>
            <a:pPr marL="515938" indent="-227013">
              <a:buClr>
                <a:srgbClr val="00B050"/>
              </a:buClr>
              <a:buFont typeface="Arial" panose="020B0604020202020204" pitchFamily="34" charset="0"/>
              <a:buChar char="•"/>
            </a:pPr>
            <a:r>
              <a:rPr lang="en-US" sz="1500" dirty="0">
                <a:latin typeface="Arial" panose="020B0604020202020204" pitchFamily="34" charset="0"/>
                <a:cs typeface="Arial" panose="020B0604020202020204" pitchFamily="34" charset="0"/>
              </a:rPr>
              <a:t>By requiring that all changes are thoroughly tested and that each deployment includes a back-out plan to restore the state of the environment in the event that the deployment fails.</a:t>
            </a:r>
          </a:p>
          <a:p>
            <a:pPr marL="515938" indent="-227013">
              <a:buClr>
                <a:srgbClr val="00B050"/>
              </a:buClr>
              <a:buFont typeface="Arial" panose="020B0604020202020204" pitchFamily="34" charset="0"/>
              <a:buChar char="•"/>
            </a:pPr>
            <a:r>
              <a:rPr lang="en-US" sz="1500" dirty="0">
                <a:latin typeface="Arial" panose="020B0604020202020204" pitchFamily="34" charset="0"/>
                <a:cs typeface="Arial" panose="020B0604020202020204" pitchFamily="34" charset="0"/>
              </a:rPr>
              <a:t>By ensuring that the configuration management system is updated to reflect the effect of any changes.</a:t>
            </a:r>
          </a:p>
          <a:p>
            <a:pPr marL="280988" indent="-280988">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There </a:t>
            </a:r>
            <a:r>
              <a:rPr lang="en-US" sz="1500" dirty="0">
                <a:latin typeface="Arial" panose="020B0604020202020204" pitchFamily="34" charset="0"/>
                <a:cs typeface="Arial" panose="020B0604020202020204" pitchFamily="34" charset="0"/>
              </a:rPr>
              <a:t>are two important tools for accomplishing this:</a:t>
            </a:r>
          </a:p>
          <a:p>
            <a:pPr marL="280988" indent="-280988">
              <a:buClr>
                <a:srgbClr val="00B050"/>
              </a:buClr>
              <a:buFont typeface="Wingdings 3" panose="05040102010807070707" pitchFamily="18" charset="2"/>
              <a:buChar char=""/>
            </a:pPr>
            <a:r>
              <a:rPr lang="en-US" sz="1500" b="1" dirty="0" smtClean="0">
                <a:latin typeface="Arial" panose="020B0604020202020204" pitchFamily="34" charset="0"/>
                <a:cs typeface="Arial" panose="020B0604020202020204" pitchFamily="34" charset="0"/>
              </a:rPr>
              <a:t>Change models</a:t>
            </a:r>
            <a:r>
              <a:rPr lang="en-US" sz="1500" dirty="0" smtClean="0">
                <a:latin typeface="Arial" panose="020B0604020202020204" pitchFamily="34" charset="0"/>
                <a:cs typeface="Arial" panose="020B0604020202020204" pitchFamily="34" charset="0"/>
              </a:rPr>
              <a:t> - It </a:t>
            </a:r>
            <a:r>
              <a:rPr lang="en-US" sz="1500" dirty="0">
                <a:latin typeface="Arial" panose="020B0604020202020204" pitchFamily="34" charset="0"/>
                <a:cs typeface="Arial" panose="020B0604020202020204" pitchFamily="34" charset="0"/>
              </a:rPr>
              <a:t>is extremely rare that a proposed change is not similar to changes made in the past. The change manager can develop a change model to standardize the procedure for implementing a specific type of change. This streamlines the process and reduces the risk of change.</a:t>
            </a:r>
          </a:p>
          <a:p>
            <a:pPr marL="280988" indent="-280988">
              <a:buClr>
                <a:srgbClr val="00B050"/>
              </a:buClr>
              <a:buFont typeface="Wingdings 3" panose="05040102010807070707" pitchFamily="18" charset="2"/>
              <a:buChar char=""/>
            </a:pPr>
            <a:r>
              <a:rPr lang="en-US" sz="1500" b="1" dirty="0">
                <a:latin typeface="Arial" panose="020B0604020202020204" pitchFamily="34" charset="0"/>
                <a:cs typeface="Arial" panose="020B0604020202020204" pitchFamily="34" charset="0"/>
              </a:rPr>
              <a:t>Standard </a:t>
            </a:r>
            <a:r>
              <a:rPr lang="en-US" sz="1500" b="1" dirty="0" smtClean="0">
                <a:latin typeface="Arial" panose="020B0604020202020204" pitchFamily="34" charset="0"/>
                <a:cs typeface="Arial" panose="020B0604020202020204" pitchFamily="34" charset="0"/>
              </a:rPr>
              <a:t>changes</a:t>
            </a:r>
            <a:r>
              <a:rPr lang="en-US" sz="1500" dirty="0" smtClean="0">
                <a:latin typeface="Arial" panose="020B0604020202020204" pitchFamily="34" charset="0"/>
                <a:cs typeface="Arial" panose="020B0604020202020204" pitchFamily="34" charset="0"/>
              </a:rPr>
              <a:t> - A </a:t>
            </a:r>
            <a:r>
              <a:rPr lang="en-US" sz="1500" dirty="0">
                <a:latin typeface="Arial" panose="020B0604020202020204" pitchFamily="34" charset="0"/>
                <a:cs typeface="Arial" panose="020B0604020202020204" pitchFamily="34" charset="0"/>
              </a:rPr>
              <a:t>standard change is a special case of a change model and applies to routine changes involving little risk. Standard changes are pre-approved, meaning that they do not have to be reviewed by change management and are typically treated as service requests by the service desk</a:t>
            </a:r>
            <a:r>
              <a:rPr lang="en-US" sz="1500" dirty="0" smtClean="0">
                <a:latin typeface="Arial" panose="020B0604020202020204" pitchFamily="34" charset="0"/>
                <a:cs typeface="Arial" panose="020B0604020202020204" pitchFamily="34" charset="0"/>
              </a:rPr>
              <a:t>.</a:t>
            </a:r>
          </a:p>
          <a:p>
            <a:pPr>
              <a:buClr>
                <a:srgbClr val="00B050"/>
              </a:buClr>
            </a:pPr>
            <a:r>
              <a:rPr lang="en-US" sz="1500" b="1" dirty="0" smtClean="0">
                <a:solidFill>
                  <a:srgbClr val="FF0000"/>
                </a:solidFill>
                <a:latin typeface="Arial" panose="020B0604020202020204" pitchFamily="34" charset="0"/>
                <a:cs typeface="Arial" panose="020B0604020202020204" pitchFamily="34" charset="0"/>
              </a:rPr>
              <a:t>Task 19 </a:t>
            </a:r>
            <a:r>
              <a:rPr lang="en-US" sz="1500" dirty="0" smtClean="0">
                <a:solidFill>
                  <a:srgbClr val="FF0000"/>
                </a:solidFill>
                <a:latin typeface="Arial" panose="020B0604020202020204" pitchFamily="34" charset="0"/>
                <a:cs typeface="Arial" panose="020B0604020202020204" pitchFamily="34" charset="0"/>
              </a:rPr>
              <a:t>– Your school will change the IT suite’s old computers in the Summer, Describe the policy needed to do so, the stages taken, the procedures that should be in place and the expected result of this change.</a:t>
            </a:r>
            <a:endParaRPr lang="en-US" sz="1500" dirty="0">
              <a:solidFill>
                <a:srgbClr val="FF0000"/>
              </a:solidFill>
              <a:latin typeface="Arial" panose="020B0604020202020204" pitchFamily="34" charset="0"/>
              <a:cs typeface="Arial" panose="020B0604020202020204" pitchFamily="34" charset="0"/>
            </a:endParaRPr>
          </a:p>
        </p:txBody>
      </p:sp>
      <p:sp>
        <p:nvSpPr>
          <p:cNvPr id="18" name="Title 1"/>
          <p:cNvSpPr>
            <a:spLocks noGrp="1"/>
          </p:cNvSpPr>
          <p:nvPr>
            <p:ph type="title"/>
          </p:nvPr>
        </p:nvSpPr>
        <p:spPr>
          <a:xfrm>
            <a:off x="35496" y="44624"/>
            <a:ext cx="9001000" cy="432048"/>
          </a:xfrm>
        </p:spPr>
        <p:txBody>
          <a:bodyPr>
            <a:noAutofit/>
          </a:bodyPr>
          <a:lstStyle/>
          <a:p>
            <a:r>
              <a:rPr lang="en-GB" sz="3300" dirty="0" smtClean="0"/>
              <a:t>5.2 – Operational Issues – Change Management</a:t>
            </a:r>
            <a:endParaRPr lang="en-GB" sz="3300" b="1" dirty="0" smtClean="0"/>
          </a:p>
        </p:txBody>
      </p:sp>
    </p:spTree>
    <p:extLst>
      <p:ext uri="{BB962C8B-B14F-4D97-AF65-F5344CB8AC3E}">
        <p14:creationId xmlns:p14="http://schemas.microsoft.com/office/powerpoint/2010/main" val="3253357666"/>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5715411"/>
          </a:xfrm>
          <a:prstGeom prst="rect">
            <a:avLst/>
          </a:prstGeom>
        </p:spPr>
        <p:txBody>
          <a:bodyPr wrap="square">
            <a:spAutoFit/>
          </a:bodyPr>
          <a:lstStyle/>
          <a:p>
            <a:pPr marL="280988" indent="-280988">
              <a:buClr>
                <a:srgbClr val="00B050"/>
              </a:buClr>
              <a:buFont typeface="Wingdings 3" panose="05040102010807070707" pitchFamily="18" charset="2"/>
              <a:buChar char=""/>
            </a:pPr>
            <a:r>
              <a:rPr lang="en-US" sz="1740" dirty="0" smtClean="0">
                <a:latin typeface="Arial" panose="020B0604020202020204" pitchFamily="34" charset="0"/>
                <a:cs typeface="Arial" panose="020B0604020202020204" pitchFamily="34" charset="0"/>
              </a:rPr>
              <a:t>There </a:t>
            </a:r>
            <a:r>
              <a:rPr lang="en-US" sz="1740" dirty="0">
                <a:latin typeface="Arial" panose="020B0604020202020204" pitchFamily="34" charset="0"/>
                <a:cs typeface="Arial" panose="020B0604020202020204" pitchFamily="34" charset="0"/>
              </a:rPr>
              <a:t>are three levels of strategic change. Firstly, </a:t>
            </a:r>
            <a:r>
              <a:rPr lang="en-US" sz="1740" b="1" dirty="0" smtClean="0">
                <a:latin typeface="Arial" panose="020B0604020202020204" pitchFamily="34" charset="0"/>
                <a:cs typeface="Arial" panose="020B0604020202020204" pitchFamily="34" charset="0"/>
              </a:rPr>
              <a:t>organisation specific changes</a:t>
            </a:r>
            <a:r>
              <a:rPr lang="en-US" sz="1740" dirty="0">
                <a:latin typeface="Arial" panose="020B0604020202020204" pitchFamily="34" charset="0"/>
                <a:cs typeface="Arial" panose="020B0604020202020204" pitchFamily="34" charset="0"/>
              </a:rPr>
              <a:t>, such as a new information system. Secondly, </a:t>
            </a:r>
            <a:r>
              <a:rPr lang="en-US" sz="1740" b="1" dirty="0">
                <a:latin typeface="Arial" panose="020B0604020202020204" pitchFamily="34" charset="0"/>
                <a:cs typeface="Arial" panose="020B0604020202020204" pitchFamily="34" charset="0"/>
              </a:rPr>
              <a:t>generic </a:t>
            </a:r>
            <a:r>
              <a:rPr lang="en-US" sz="1740" b="1" dirty="0" smtClean="0">
                <a:latin typeface="Arial" panose="020B0604020202020204" pitchFamily="34" charset="0"/>
                <a:cs typeface="Arial" panose="020B0604020202020204" pitchFamily="34" charset="0"/>
              </a:rPr>
              <a:t>organisation-wide change </a:t>
            </a:r>
            <a:r>
              <a:rPr lang="en-US" sz="1740" dirty="0" smtClean="0">
                <a:latin typeface="Arial" panose="020B0604020202020204" pitchFamily="34" charset="0"/>
                <a:cs typeface="Arial" panose="020B0604020202020204" pitchFamily="34" charset="0"/>
              </a:rPr>
              <a:t>programs</a:t>
            </a:r>
            <a:r>
              <a:rPr lang="en-US" sz="1740" dirty="0">
                <a:latin typeface="Arial" panose="020B0604020202020204" pitchFamily="34" charset="0"/>
                <a:cs typeface="Arial" panose="020B0604020202020204" pitchFamily="34" charset="0"/>
              </a:rPr>
              <a:t>, such as business process </a:t>
            </a:r>
            <a:r>
              <a:rPr lang="en-US" sz="1740" dirty="0" smtClean="0">
                <a:latin typeface="Arial" panose="020B0604020202020204" pitchFamily="34" charset="0"/>
                <a:cs typeface="Arial" panose="020B0604020202020204" pitchFamily="34" charset="0"/>
              </a:rPr>
              <a:t>engineering </a:t>
            </a:r>
            <a:r>
              <a:rPr lang="en-US" sz="1740" dirty="0">
                <a:latin typeface="Arial" panose="020B0604020202020204" pitchFamily="34" charset="0"/>
                <a:cs typeface="Arial" panose="020B0604020202020204" pitchFamily="34" charset="0"/>
              </a:rPr>
              <a:t>and thirdly, </a:t>
            </a:r>
            <a:r>
              <a:rPr lang="en-US" sz="1740" b="1" dirty="0" smtClean="0">
                <a:latin typeface="Arial" panose="020B0604020202020204" pitchFamily="34" charset="0"/>
                <a:cs typeface="Arial" panose="020B0604020202020204" pitchFamily="34" charset="0"/>
              </a:rPr>
              <a:t>generic multi-organisational </a:t>
            </a:r>
            <a:r>
              <a:rPr lang="en-US" sz="1740" b="1" dirty="0">
                <a:latin typeface="Arial" panose="020B0604020202020204" pitchFamily="34" charset="0"/>
                <a:cs typeface="Arial" panose="020B0604020202020204" pitchFamily="34" charset="0"/>
              </a:rPr>
              <a:t>change</a:t>
            </a:r>
            <a:r>
              <a:rPr lang="en-US" sz="1740" dirty="0">
                <a:latin typeface="Arial" panose="020B0604020202020204" pitchFamily="34" charset="0"/>
                <a:cs typeface="Arial" panose="020B0604020202020204" pitchFamily="34" charset="0"/>
              </a:rPr>
              <a:t> </a:t>
            </a:r>
            <a:r>
              <a:rPr lang="en-US" sz="1740" dirty="0" smtClean="0">
                <a:latin typeface="Arial" panose="020B0604020202020204" pitchFamily="34" charset="0"/>
                <a:cs typeface="Arial" panose="020B0604020202020204" pitchFamily="34" charset="0"/>
              </a:rPr>
              <a:t>programs</a:t>
            </a:r>
            <a:r>
              <a:rPr lang="en-US" sz="1740" dirty="0">
                <a:latin typeface="Arial" panose="020B0604020202020204" pitchFamily="34" charset="0"/>
                <a:cs typeface="Arial" panose="020B0604020202020204" pitchFamily="34" charset="0"/>
              </a:rPr>
              <a:t>, for example, mergers and acquisitions</a:t>
            </a:r>
            <a:r>
              <a:rPr lang="en-US" sz="1740" dirty="0" smtClean="0">
                <a:latin typeface="Arial" panose="020B0604020202020204" pitchFamily="34" charset="0"/>
                <a:cs typeface="Arial" panose="020B0604020202020204" pitchFamily="34" charset="0"/>
              </a:rPr>
              <a:t>.</a:t>
            </a:r>
          </a:p>
          <a:p>
            <a:pPr marL="280988" indent="-280988">
              <a:buClr>
                <a:srgbClr val="00B050"/>
              </a:buClr>
              <a:buFont typeface="Wingdings 3" panose="05040102010807070707" pitchFamily="18" charset="2"/>
              <a:buChar char=""/>
            </a:pPr>
            <a:r>
              <a:rPr lang="en-US" sz="1740" dirty="0">
                <a:latin typeface="Arial" panose="020B0604020202020204" pitchFamily="34" charset="0"/>
                <a:cs typeface="Arial" panose="020B0604020202020204" pitchFamily="34" charset="0"/>
              </a:rPr>
              <a:t>It must be borne in mind that whilst radical and incremental change may be defined </a:t>
            </a:r>
            <a:r>
              <a:rPr lang="en-US" sz="1740" dirty="0" smtClean="0">
                <a:latin typeface="Arial" panose="020B0604020202020204" pitchFamily="34" charset="0"/>
                <a:cs typeface="Arial" panose="020B0604020202020204" pitchFamily="34" charset="0"/>
              </a:rPr>
              <a:t>and measured</a:t>
            </a:r>
            <a:r>
              <a:rPr lang="en-US" sz="1740" dirty="0">
                <a:latin typeface="Arial" panose="020B0604020202020204" pitchFamily="34" charset="0"/>
                <a:cs typeface="Arial" panose="020B0604020202020204" pitchFamily="34" charset="0"/>
              </a:rPr>
              <a:t>, that often it is the perceived scale of change that may be more important than</a:t>
            </a:r>
          </a:p>
          <a:p>
            <a:pPr marL="280988" indent="-280988">
              <a:buClr>
                <a:srgbClr val="00B050"/>
              </a:buClr>
              <a:buFont typeface="Wingdings 3" panose="05040102010807070707" pitchFamily="18" charset="2"/>
              <a:buChar char=""/>
            </a:pPr>
            <a:r>
              <a:rPr lang="en-US" sz="1740" dirty="0">
                <a:latin typeface="Arial" panose="020B0604020202020204" pitchFamily="34" charset="0"/>
                <a:cs typeface="Arial" panose="020B0604020202020204" pitchFamily="34" charset="0"/>
              </a:rPr>
              <a:t>the ‘actual’ scale of change.</a:t>
            </a:r>
          </a:p>
          <a:p>
            <a:pPr>
              <a:buClr>
                <a:srgbClr val="00B050"/>
              </a:buClr>
            </a:pPr>
            <a:r>
              <a:rPr lang="en-US" sz="1740" b="1" dirty="0" smtClean="0">
                <a:latin typeface="Arial" panose="020B0604020202020204" pitchFamily="34" charset="0"/>
                <a:cs typeface="Arial" panose="020B0604020202020204" pitchFamily="34" charset="0"/>
              </a:rPr>
              <a:t>Planned </a:t>
            </a:r>
            <a:r>
              <a:rPr lang="en-US" sz="1740" b="1" dirty="0">
                <a:latin typeface="Arial" panose="020B0604020202020204" pitchFamily="34" charset="0"/>
                <a:cs typeface="Arial" panose="020B0604020202020204" pitchFamily="34" charset="0"/>
              </a:rPr>
              <a:t>or </a:t>
            </a:r>
            <a:r>
              <a:rPr lang="en-US" sz="1740" b="1" dirty="0" smtClean="0">
                <a:latin typeface="Arial" panose="020B0604020202020204" pitchFamily="34" charset="0"/>
                <a:cs typeface="Arial" panose="020B0604020202020204" pitchFamily="34" charset="0"/>
              </a:rPr>
              <a:t>Unplanned</a:t>
            </a:r>
            <a:endParaRPr lang="en-US" sz="1740" b="1" dirty="0">
              <a:latin typeface="Arial" panose="020B0604020202020204" pitchFamily="34" charset="0"/>
              <a:cs typeface="Arial" panose="020B0604020202020204" pitchFamily="34" charset="0"/>
            </a:endParaRPr>
          </a:p>
          <a:p>
            <a:pPr marL="280988" indent="-280988">
              <a:buClr>
                <a:srgbClr val="00B050"/>
              </a:buClr>
              <a:buFont typeface="Wingdings 3" panose="05040102010807070707" pitchFamily="18" charset="2"/>
              <a:buChar char=""/>
            </a:pPr>
            <a:r>
              <a:rPr lang="en-US" sz="1740" dirty="0">
                <a:latin typeface="Arial" panose="020B0604020202020204" pitchFamily="34" charset="0"/>
                <a:cs typeface="Arial" panose="020B0604020202020204" pitchFamily="34" charset="0"/>
              </a:rPr>
              <a:t>Whilst it may be </a:t>
            </a:r>
            <a:r>
              <a:rPr lang="en-US" sz="1740" dirty="0" smtClean="0">
                <a:latin typeface="Arial" panose="020B0604020202020204" pitchFamily="34" charset="0"/>
                <a:cs typeface="Arial" panose="020B0604020202020204" pitchFamily="34" charset="0"/>
              </a:rPr>
              <a:t>assumed </a:t>
            </a:r>
            <a:br>
              <a:rPr lang="en-US" sz="1740" dirty="0" smtClean="0">
                <a:latin typeface="Arial" panose="020B0604020202020204" pitchFamily="34" charset="0"/>
                <a:cs typeface="Arial" panose="020B0604020202020204" pitchFamily="34" charset="0"/>
              </a:rPr>
            </a:br>
            <a:r>
              <a:rPr lang="en-US" sz="1740" dirty="0" smtClean="0">
                <a:latin typeface="Arial" panose="020B0604020202020204" pitchFamily="34" charset="0"/>
                <a:cs typeface="Arial" panose="020B0604020202020204" pitchFamily="34" charset="0"/>
              </a:rPr>
              <a:t>that </a:t>
            </a:r>
            <a:r>
              <a:rPr lang="en-US" sz="1740" dirty="0">
                <a:latin typeface="Arial" panose="020B0604020202020204" pitchFamily="34" charset="0"/>
                <a:cs typeface="Arial" panose="020B0604020202020204" pitchFamily="34" charset="0"/>
              </a:rPr>
              <a:t>all </a:t>
            </a:r>
            <a:r>
              <a:rPr lang="en-US" sz="1740" dirty="0" smtClean="0">
                <a:latin typeface="Arial" panose="020B0604020202020204" pitchFamily="34" charset="0"/>
                <a:cs typeface="Arial" panose="020B0604020202020204" pitchFamily="34" charset="0"/>
              </a:rPr>
              <a:t>organisational </a:t>
            </a:r>
            <a:br>
              <a:rPr lang="en-US" sz="1740" dirty="0" smtClean="0">
                <a:latin typeface="Arial" panose="020B0604020202020204" pitchFamily="34" charset="0"/>
                <a:cs typeface="Arial" panose="020B0604020202020204" pitchFamily="34" charset="0"/>
              </a:rPr>
            </a:br>
            <a:r>
              <a:rPr lang="en-US" sz="1740" dirty="0" smtClean="0">
                <a:latin typeface="Arial" panose="020B0604020202020204" pitchFamily="34" charset="0"/>
                <a:cs typeface="Arial" panose="020B0604020202020204" pitchFamily="34" charset="0"/>
              </a:rPr>
              <a:t>change </a:t>
            </a:r>
            <a:r>
              <a:rPr lang="en-US" sz="1740" dirty="0">
                <a:latin typeface="Arial" panose="020B0604020202020204" pitchFamily="34" charset="0"/>
                <a:cs typeface="Arial" panose="020B0604020202020204" pitchFamily="34" charset="0"/>
              </a:rPr>
              <a:t>is </a:t>
            </a:r>
            <a:r>
              <a:rPr lang="en-US" sz="1740" dirty="0" smtClean="0">
                <a:latin typeface="Arial" panose="020B0604020202020204" pitchFamily="34" charset="0"/>
                <a:cs typeface="Arial" panose="020B0604020202020204" pitchFamily="34" charset="0"/>
              </a:rPr>
              <a:t>both </a:t>
            </a:r>
            <a:r>
              <a:rPr lang="en-US" sz="1740" dirty="0">
                <a:latin typeface="Arial" panose="020B0604020202020204" pitchFamily="34" charset="0"/>
                <a:cs typeface="Arial" panose="020B0604020202020204" pitchFamily="34" charset="0"/>
              </a:rPr>
              <a:t>rational </a:t>
            </a:r>
            <a:r>
              <a:rPr lang="en-US" sz="1740" dirty="0" smtClean="0">
                <a:latin typeface="Arial" panose="020B0604020202020204" pitchFamily="34" charset="0"/>
                <a:cs typeface="Arial" panose="020B0604020202020204" pitchFamily="34" charset="0"/>
              </a:rPr>
              <a:t/>
            </a:r>
            <a:br>
              <a:rPr lang="en-US" sz="1740" dirty="0" smtClean="0">
                <a:latin typeface="Arial" panose="020B0604020202020204" pitchFamily="34" charset="0"/>
                <a:cs typeface="Arial" panose="020B0604020202020204" pitchFamily="34" charset="0"/>
              </a:rPr>
            </a:br>
            <a:r>
              <a:rPr lang="en-US" sz="1740" dirty="0" smtClean="0">
                <a:latin typeface="Arial" panose="020B0604020202020204" pitchFamily="34" charset="0"/>
                <a:cs typeface="Arial" panose="020B0604020202020204" pitchFamily="34" charset="0"/>
              </a:rPr>
              <a:t>and planned</a:t>
            </a:r>
            <a:r>
              <a:rPr lang="en-US" sz="1740" dirty="0">
                <a:latin typeface="Arial" panose="020B0604020202020204" pitchFamily="34" charset="0"/>
                <a:cs typeface="Arial" panose="020B0604020202020204" pitchFamily="34" charset="0"/>
              </a:rPr>
              <a:t>, </a:t>
            </a:r>
            <a:r>
              <a:rPr lang="en-US" sz="1740" dirty="0" smtClean="0">
                <a:latin typeface="Arial" panose="020B0604020202020204" pitchFamily="34" charset="0"/>
                <a:cs typeface="Arial" panose="020B0604020202020204" pitchFamily="34" charset="0"/>
              </a:rPr>
              <a:t>with control </a:t>
            </a:r>
            <a:br>
              <a:rPr lang="en-US" sz="1740" dirty="0" smtClean="0">
                <a:latin typeface="Arial" panose="020B0604020202020204" pitchFamily="34" charset="0"/>
                <a:cs typeface="Arial" panose="020B0604020202020204" pitchFamily="34" charset="0"/>
              </a:rPr>
            </a:br>
            <a:r>
              <a:rPr lang="en-US" sz="1740" dirty="0" smtClean="0">
                <a:latin typeface="Arial" panose="020B0604020202020204" pitchFamily="34" charset="0"/>
                <a:cs typeface="Arial" panose="020B0604020202020204" pitchFamily="34" charset="0"/>
              </a:rPr>
              <a:t>of nearly </a:t>
            </a:r>
            <a:r>
              <a:rPr lang="en-US" sz="1740" dirty="0">
                <a:latin typeface="Arial" panose="020B0604020202020204" pitchFamily="34" charset="0"/>
                <a:cs typeface="Arial" panose="020B0604020202020204" pitchFamily="34" charset="0"/>
              </a:rPr>
              <a:t>all </a:t>
            </a:r>
            <a:r>
              <a:rPr lang="en-US" sz="1740" dirty="0" smtClean="0">
                <a:latin typeface="Arial" panose="020B0604020202020204" pitchFamily="34" charset="0"/>
                <a:cs typeface="Arial" panose="020B0604020202020204" pitchFamily="34" charset="0"/>
              </a:rPr>
              <a:t>processes </a:t>
            </a:r>
            <a:br>
              <a:rPr lang="en-US" sz="1740" dirty="0" smtClean="0">
                <a:latin typeface="Arial" panose="020B0604020202020204" pitchFamily="34" charset="0"/>
                <a:cs typeface="Arial" panose="020B0604020202020204" pitchFamily="34" charset="0"/>
              </a:rPr>
            </a:br>
            <a:r>
              <a:rPr lang="en-US" sz="1740" dirty="0" smtClean="0">
                <a:latin typeface="Arial" panose="020B0604020202020204" pitchFamily="34" charset="0"/>
                <a:cs typeface="Arial" panose="020B0604020202020204" pitchFamily="34" charset="0"/>
              </a:rPr>
              <a:t>and resources</a:t>
            </a:r>
            <a:r>
              <a:rPr lang="en-US" sz="1740" dirty="0">
                <a:latin typeface="Arial" panose="020B0604020202020204" pitchFamily="34" charset="0"/>
                <a:cs typeface="Arial" panose="020B0604020202020204" pitchFamily="34" charset="0"/>
              </a:rPr>
              <a:t>, there </a:t>
            </a:r>
            <a:r>
              <a:rPr lang="en-US" sz="1740" dirty="0" smtClean="0">
                <a:latin typeface="Arial" panose="020B0604020202020204" pitchFamily="34" charset="0"/>
                <a:cs typeface="Arial" panose="020B0604020202020204" pitchFamily="34" charset="0"/>
              </a:rPr>
              <a:t/>
            </a:r>
            <a:br>
              <a:rPr lang="en-US" sz="1740" dirty="0" smtClean="0">
                <a:latin typeface="Arial" panose="020B0604020202020204" pitchFamily="34" charset="0"/>
                <a:cs typeface="Arial" panose="020B0604020202020204" pitchFamily="34" charset="0"/>
              </a:rPr>
            </a:br>
            <a:r>
              <a:rPr lang="en-US" sz="1740" dirty="0" smtClean="0">
                <a:latin typeface="Arial" panose="020B0604020202020204" pitchFamily="34" charset="0"/>
                <a:cs typeface="Arial" panose="020B0604020202020204" pitchFamily="34" charset="0"/>
              </a:rPr>
              <a:t>may be occasions </a:t>
            </a:r>
            <a:r>
              <a:rPr lang="en-US" sz="1740" dirty="0">
                <a:latin typeface="Arial" panose="020B0604020202020204" pitchFamily="34" charset="0"/>
                <a:cs typeface="Arial" panose="020B0604020202020204" pitchFamily="34" charset="0"/>
              </a:rPr>
              <a:t>when </a:t>
            </a:r>
            <a:r>
              <a:rPr lang="en-US" sz="1740" dirty="0" smtClean="0">
                <a:latin typeface="Arial" panose="020B0604020202020204" pitchFamily="34" charset="0"/>
                <a:cs typeface="Arial" panose="020B0604020202020204" pitchFamily="34" charset="0"/>
              </a:rPr>
              <a:t/>
            </a:r>
            <a:br>
              <a:rPr lang="en-US" sz="1740" dirty="0" smtClean="0">
                <a:latin typeface="Arial" panose="020B0604020202020204" pitchFamily="34" charset="0"/>
                <a:cs typeface="Arial" panose="020B0604020202020204" pitchFamily="34" charset="0"/>
              </a:rPr>
            </a:br>
            <a:r>
              <a:rPr lang="en-US" sz="1740" dirty="0" smtClean="0">
                <a:latin typeface="Arial" panose="020B0604020202020204" pitchFamily="34" charset="0"/>
                <a:cs typeface="Arial" panose="020B0604020202020204" pitchFamily="34" charset="0"/>
              </a:rPr>
              <a:t>a </a:t>
            </a:r>
            <a:r>
              <a:rPr lang="en-US" sz="1740" dirty="0">
                <a:latin typeface="Arial" panose="020B0604020202020204" pitchFamily="34" charset="0"/>
                <a:cs typeface="Arial" panose="020B0604020202020204" pitchFamily="34" charset="0"/>
              </a:rPr>
              <a:t>less </a:t>
            </a:r>
            <a:r>
              <a:rPr lang="en-US" sz="1740" dirty="0" smtClean="0">
                <a:latin typeface="Arial" panose="020B0604020202020204" pitchFamily="34" charset="0"/>
                <a:cs typeface="Arial" panose="020B0604020202020204" pitchFamily="34" charset="0"/>
              </a:rPr>
              <a:t>planned and </a:t>
            </a:r>
            <a:r>
              <a:rPr lang="en-US" sz="1740" dirty="0">
                <a:latin typeface="Arial" panose="020B0604020202020204" pitchFamily="34" charset="0"/>
                <a:cs typeface="Arial" panose="020B0604020202020204" pitchFamily="34" charset="0"/>
              </a:rPr>
              <a:t>logical </a:t>
            </a:r>
            <a:r>
              <a:rPr lang="en-US" sz="1740" dirty="0" smtClean="0">
                <a:latin typeface="Arial" panose="020B0604020202020204" pitchFamily="34" charset="0"/>
                <a:cs typeface="Arial" panose="020B0604020202020204" pitchFamily="34" charset="0"/>
              </a:rPr>
              <a:t/>
            </a:r>
            <a:br>
              <a:rPr lang="en-US" sz="1740" dirty="0" smtClean="0">
                <a:latin typeface="Arial" panose="020B0604020202020204" pitchFamily="34" charset="0"/>
                <a:cs typeface="Arial" panose="020B0604020202020204" pitchFamily="34" charset="0"/>
              </a:rPr>
            </a:br>
            <a:r>
              <a:rPr lang="en-US" sz="1740" dirty="0" smtClean="0">
                <a:latin typeface="Arial" panose="020B0604020202020204" pitchFamily="34" charset="0"/>
                <a:cs typeface="Arial" panose="020B0604020202020204" pitchFamily="34" charset="0"/>
              </a:rPr>
              <a:t>method </a:t>
            </a:r>
            <a:r>
              <a:rPr lang="en-US" sz="1740" dirty="0">
                <a:latin typeface="Arial" panose="020B0604020202020204" pitchFamily="34" charset="0"/>
                <a:cs typeface="Arial" panose="020B0604020202020204" pitchFamily="34" charset="0"/>
              </a:rPr>
              <a:t>may be </a:t>
            </a:r>
            <a:r>
              <a:rPr lang="en-US" sz="1740" dirty="0" smtClean="0">
                <a:latin typeface="Arial" panose="020B0604020202020204" pitchFamily="34" charset="0"/>
                <a:cs typeface="Arial" panose="020B0604020202020204" pitchFamily="34" charset="0"/>
              </a:rPr>
              <a:t>adopted.</a:t>
            </a:r>
          </a:p>
          <a:p>
            <a:pPr>
              <a:buClr>
                <a:srgbClr val="00B050"/>
              </a:buClr>
            </a:pPr>
            <a:r>
              <a:rPr lang="en-US" sz="1740" b="1" dirty="0" smtClean="0">
                <a:solidFill>
                  <a:srgbClr val="FF0000"/>
                </a:solidFill>
                <a:latin typeface="Arial" panose="020B0604020202020204" pitchFamily="34" charset="0"/>
                <a:cs typeface="Arial" panose="020B0604020202020204" pitchFamily="34" charset="0"/>
              </a:rPr>
              <a:t>Task 20 </a:t>
            </a:r>
            <a:r>
              <a:rPr lang="en-US" sz="1740" dirty="0" smtClean="0">
                <a:solidFill>
                  <a:srgbClr val="FF0000"/>
                </a:solidFill>
                <a:latin typeface="Arial" panose="020B0604020202020204" pitchFamily="34" charset="0"/>
                <a:cs typeface="Arial" panose="020B0604020202020204" pitchFamily="34" charset="0"/>
              </a:rPr>
              <a:t>– Describe how the scale of change might affect the school in replacing its redundant ICT equipment.</a:t>
            </a:r>
            <a:endParaRPr lang="en-US" sz="1740" dirty="0">
              <a:solidFill>
                <a:srgbClr val="FF0000"/>
              </a:solidFill>
              <a:latin typeface="Arial" panose="020B0604020202020204" pitchFamily="34" charset="0"/>
              <a:cs typeface="Arial" panose="020B0604020202020204" pitchFamily="34" charset="0"/>
            </a:endParaRPr>
          </a:p>
        </p:txBody>
      </p:sp>
      <p:sp>
        <p:nvSpPr>
          <p:cNvPr id="18" name="Title 1"/>
          <p:cNvSpPr>
            <a:spLocks noGrp="1"/>
          </p:cNvSpPr>
          <p:nvPr>
            <p:ph type="title"/>
          </p:nvPr>
        </p:nvSpPr>
        <p:spPr>
          <a:xfrm>
            <a:off x="35496" y="44624"/>
            <a:ext cx="9001000" cy="432048"/>
          </a:xfrm>
        </p:spPr>
        <p:txBody>
          <a:bodyPr>
            <a:noAutofit/>
          </a:bodyPr>
          <a:lstStyle/>
          <a:p>
            <a:r>
              <a:rPr lang="en-GB" sz="3600" dirty="0" smtClean="0"/>
              <a:t>5.2 – Operational Issues – Scale of Change</a:t>
            </a:r>
            <a:endParaRPr lang="en-GB" sz="36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3612519469"/>
              </p:ext>
            </p:extLst>
          </p:nvPr>
        </p:nvGraphicFramePr>
        <p:xfrm>
          <a:off x="7164288" y="1052736"/>
          <a:ext cx="1656184" cy="5586145"/>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8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Morals means personal responsibility, ethics means a nations moral responsibility</a:t>
                      </a:r>
                    </a:p>
                    <a:p>
                      <a:pPr marL="177800" indent="-177800" algn="l">
                        <a:spcAft>
                          <a:spcPts val="600"/>
                        </a:spcAft>
                        <a:buFontTx/>
                        <a:buBlip>
                          <a:blip r:embed="rId3"/>
                        </a:buBlip>
                      </a:pPr>
                      <a:r>
                        <a:rPr lang="en-GB" sz="1380" baseline="0" dirty="0" smtClean="0">
                          <a:solidFill>
                            <a:schemeClr val="tx1"/>
                          </a:solidFill>
                          <a:effectLst/>
                          <a:latin typeface="Arial" pitchFamily="34" charset="0"/>
                          <a:ea typeface="Times New Roman"/>
                          <a:cs typeface="Arial" pitchFamily="34" charset="0"/>
                        </a:rPr>
                        <a:t>If you store one music file you are breaking the law.</a:t>
                      </a:r>
                    </a:p>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Watching something in a room with more than 5 people without licence is breaking the law</a:t>
                      </a:r>
                    </a:p>
                    <a:p>
                      <a:pPr marL="177800" indent="-177800" algn="l">
                        <a:spcAft>
                          <a:spcPts val="600"/>
                        </a:spcAft>
                        <a:buFontTx/>
                        <a:buBlip>
                          <a:blip r:embed="rId3"/>
                        </a:buBlip>
                      </a:pPr>
                      <a:r>
                        <a:rPr lang="en-GB" sz="1380" baseline="0" dirty="0" smtClean="0">
                          <a:solidFill>
                            <a:schemeClr val="tx1"/>
                          </a:solidFill>
                          <a:effectLst/>
                          <a:latin typeface="Arial" pitchFamily="34" charset="0"/>
                          <a:ea typeface="Times New Roman"/>
                          <a:cs typeface="Arial" pitchFamily="34" charset="0"/>
                        </a:rPr>
                        <a:t>Singing a song out loud is breaking the law.</a:t>
                      </a:r>
                    </a:p>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Find one student in the room who is not breaking the law.</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27310" t="22438" r="26202" b="27359"/>
          <a:stretch/>
        </p:blipFill>
        <p:spPr>
          <a:xfrm>
            <a:off x="3347864" y="3573016"/>
            <a:ext cx="3744416" cy="2273395"/>
          </a:xfrm>
          <a:prstGeom prst="rect">
            <a:avLst/>
          </a:prstGeom>
        </p:spPr>
      </p:pic>
    </p:spTree>
    <p:extLst>
      <p:ext uri="{BB962C8B-B14F-4D97-AF65-F5344CB8AC3E}">
        <p14:creationId xmlns:p14="http://schemas.microsoft.com/office/powerpoint/2010/main" val="2755019758"/>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16824" cy="576064"/>
          </a:xfrm>
        </p:spPr>
        <p:txBody>
          <a:bodyPr>
            <a:noAutofit/>
          </a:bodyPr>
          <a:lstStyle/>
          <a:p>
            <a:r>
              <a:rPr lang="en-GB" dirty="0" smtClean="0"/>
              <a:t>5.2 – Operational Issues – H&amp;S</a:t>
            </a:r>
            <a:endParaRPr lang="en-GB" b="1" dirty="0" smtClean="0"/>
          </a:p>
        </p:txBody>
      </p:sp>
      <p:sp>
        <p:nvSpPr>
          <p:cNvPr id="8" name="Rectangle 7"/>
          <p:cNvSpPr/>
          <p:nvPr/>
        </p:nvSpPr>
        <p:spPr>
          <a:xfrm>
            <a:off x="323850" y="1155809"/>
            <a:ext cx="8496622" cy="2419124"/>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680" dirty="0" smtClean="0">
                <a:latin typeface="Calibri" panose="020F0502020204030204" pitchFamily="34" charset="0"/>
              </a:rPr>
              <a:t>The use of computers in the home and business world has increased dramatically over the last few years. This increase brings its own physical dangers, which can cause hard to users unless they take some very simple precautions.</a:t>
            </a:r>
          </a:p>
          <a:p>
            <a:pPr>
              <a:buClr>
                <a:srgbClr val="00B050"/>
              </a:buClr>
              <a:buSzPct val="93000"/>
            </a:pPr>
            <a:r>
              <a:rPr lang="en-US" sz="1680" b="1" dirty="0" smtClean="0">
                <a:latin typeface="Calibri" panose="020F0502020204030204" pitchFamily="34" charset="0"/>
              </a:rPr>
              <a:t>Health aspects</a:t>
            </a:r>
          </a:p>
          <a:p>
            <a:pPr marL="234950" indent="-234950">
              <a:buClr>
                <a:srgbClr val="00B050"/>
              </a:buClr>
              <a:buSzPct val="93000"/>
              <a:buFont typeface="Wingdings 3" panose="05040102010807070707" pitchFamily="18" charset="2"/>
              <a:buChar char=""/>
            </a:pPr>
            <a:r>
              <a:rPr lang="en-US" sz="1680" dirty="0" smtClean="0">
                <a:latin typeface="Calibri" panose="020F0502020204030204" pitchFamily="34" charset="0"/>
              </a:rPr>
              <a:t>Health and safety regulations advise that all computer systems have at least tiltable and anti-glare screens, adjustable chairs and foot supports, suitable lighting and uncluttered work stations, and recommend frequent breaks and frequent eye tests.</a:t>
            </a:r>
          </a:p>
          <a:p>
            <a:pPr marL="234950" indent="-234950">
              <a:buClr>
                <a:srgbClr val="00B050"/>
              </a:buClr>
              <a:buSzPct val="93000"/>
              <a:buFont typeface="Wingdings 3" panose="05040102010807070707" pitchFamily="18" charset="2"/>
              <a:buChar char=""/>
            </a:pPr>
            <a:r>
              <a:rPr lang="en-US" sz="1680" dirty="0" smtClean="0">
                <a:latin typeface="Calibri" panose="020F0502020204030204" pitchFamily="34" charset="0"/>
              </a:rPr>
              <a:t>Below is a list of a number of </a:t>
            </a:r>
            <a:r>
              <a:rPr lang="en-US" sz="1680" b="1" dirty="0" smtClean="0">
                <a:latin typeface="Calibri" panose="020F0502020204030204" pitchFamily="34" charset="0"/>
              </a:rPr>
              <a:t>health risks</a:t>
            </a:r>
            <a:r>
              <a:rPr lang="en-US" sz="1680" dirty="0" smtClean="0">
                <a:latin typeface="Calibri" panose="020F0502020204030204" pitchFamily="34" charset="0"/>
              </a:rPr>
              <a:t> as well as giving some idea of how each risk can be removed or minimized.</a:t>
            </a:r>
          </a:p>
        </p:txBody>
      </p:sp>
      <p:graphicFrame>
        <p:nvGraphicFramePr>
          <p:cNvPr id="2" name="Table 1"/>
          <p:cNvGraphicFramePr>
            <a:graphicFrameLocks noGrp="1"/>
          </p:cNvGraphicFramePr>
          <p:nvPr>
            <p:extLst>
              <p:ext uri="{D42A27DB-BD31-4B8C-83A1-F6EECF244321}">
                <p14:modId xmlns:p14="http://schemas.microsoft.com/office/powerpoint/2010/main" val="2317523697"/>
              </p:ext>
            </p:extLst>
          </p:nvPr>
        </p:nvGraphicFramePr>
        <p:xfrm>
          <a:off x="323850" y="3717032"/>
          <a:ext cx="8496622" cy="2900680"/>
        </p:xfrm>
        <a:graphic>
          <a:graphicData uri="http://schemas.openxmlformats.org/drawingml/2006/table">
            <a:tbl>
              <a:tblPr firstRow="1" bandRow="1">
                <a:tableStyleId>{5C22544A-7EE6-4342-B048-85BDC9FD1C3A}</a:tableStyleId>
              </a:tblPr>
              <a:tblGrid>
                <a:gridCol w="2952006"/>
                <a:gridCol w="5544616"/>
              </a:tblGrid>
              <a:tr h="370840">
                <a:tc>
                  <a:txBody>
                    <a:bodyPr/>
                    <a:lstStyle/>
                    <a:p>
                      <a:r>
                        <a:rPr lang="en-US" sz="1400" dirty="0" smtClean="0">
                          <a:latin typeface="Calibri" panose="020F0502020204030204" pitchFamily="34" charset="0"/>
                        </a:rPr>
                        <a:t>Health Risk</a:t>
                      </a:r>
                      <a:endParaRPr lang="en-GB" sz="1400" dirty="0">
                        <a:latin typeface="Calibri" panose="020F0502020204030204" pitchFamily="34" charset="0"/>
                      </a:endParaRPr>
                    </a:p>
                  </a:txBody>
                  <a:tcPr/>
                </a:tc>
                <a:tc>
                  <a:txBody>
                    <a:bodyPr/>
                    <a:lstStyle/>
                    <a:p>
                      <a:r>
                        <a:rPr lang="en-US" sz="1400" dirty="0" smtClean="0">
                          <a:latin typeface="Calibri" panose="020F0502020204030204" pitchFamily="34" charset="0"/>
                        </a:rPr>
                        <a:t>Ways of eliminating or minimizing risk</a:t>
                      </a:r>
                      <a:endParaRPr lang="en-GB" sz="1400" dirty="0">
                        <a:latin typeface="Calibri" panose="020F0502020204030204" pitchFamily="34" charset="0"/>
                      </a:endParaRPr>
                    </a:p>
                  </a:txBody>
                  <a:tcPr/>
                </a:tc>
              </a:tr>
              <a:tr h="370840">
                <a:tc>
                  <a:txBody>
                    <a:bodyPr/>
                    <a:lstStyle/>
                    <a:p>
                      <a:r>
                        <a:rPr lang="en-US" sz="1400" b="1" dirty="0" smtClean="0">
                          <a:latin typeface="Calibri" panose="020F0502020204030204" pitchFamily="34" charset="0"/>
                        </a:rPr>
                        <a:t>Back and Neck</a:t>
                      </a:r>
                      <a:r>
                        <a:rPr lang="en-US" sz="1400" b="1" baseline="0" dirty="0" smtClean="0">
                          <a:latin typeface="Calibri" panose="020F0502020204030204" pitchFamily="34" charset="0"/>
                        </a:rPr>
                        <a:t> Problems/strain</a:t>
                      </a:r>
                    </a:p>
                    <a:p>
                      <a:r>
                        <a:rPr lang="en-US" sz="1400" dirty="0" smtClean="0">
                          <a:latin typeface="Calibri" panose="020F0502020204030204" pitchFamily="34" charset="0"/>
                        </a:rPr>
                        <a:t>Caused by sitting in front of the computer screen for long periods</a:t>
                      </a:r>
                      <a:r>
                        <a:rPr lang="en-US" sz="1400" baseline="0" dirty="0" smtClean="0">
                          <a:latin typeface="Calibri" panose="020F0502020204030204" pitchFamily="34" charset="0"/>
                        </a:rPr>
                        <a:t> in the same position</a:t>
                      </a:r>
                      <a:endParaRPr lang="en-GB" sz="1400" dirty="0">
                        <a:latin typeface="Calibri" panose="020F0502020204030204" pitchFamily="34" charset="0"/>
                      </a:endParaRPr>
                    </a:p>
                  </a:txBody>
                  <a:tcPr/>
                </a:tc>
                <a:tc>
                  <a:txBody>
                    <a:bodyPr/>
                    <a:lstStyle/>
                    <a:p>
                      <a:pPr marL="171450" indent="-171450">
                        <a:buClr>
                          <a:srgbClr val="00B050"/>
                        </a:buClr>
                        <a:buFont typeface="Arial" panose="020B0604020202020204" pitchFamily="34" charset="0"/>
                        <a:buChar char="•"/>
                      </a:pPr>
                      <a:r>
                        <a:rPr lang="en-US" sz="1400" dirty="0" smtClean="0">
                          <a:latin typeface="Calibri" panose="020F0502020204030204" pitchFamily="34" charset="0"/>
                        </a:rPr>
                        <a:t>Use fully adjustable</a:t>
                      </a:r>
                      <a:r>
                        <a:rPr lang="en-US" sz="1400" baseline="0" dirty="0" smtClean="0">
                          <a:latin typeface="Calibri" panose="020F0502020204030204" pitchFamily="34" charset="0"/>
                        </a:rPr>
                        <a:t> chairs to give the correct posture</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Use foot rests to reduce posture problems</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Use screens that can be tilted to ensure the neck is at the right angle.</a:t>
                      </a:r>
                      <a:endParaRPr lang="en-GB" sz="1400" dirty="0">
                        <a:latin typeface="Calibri" panose="020F0502020204030204" pitchFamily="34" charset="0"/>
                      </a:endParaRPr>
                    </a:p>
                  </a:txBody>
                  <a:tcPr/>
                </a:tc>
              </a:tr>
              <a:tr h="370840">
                <a:tc>
                  <a:txBody>
                    <a:bodyPr/>
                    <a:lstStyle/>
                    <a:p>
                      <a:r>
                        <a:rPr lang="en-US" sz="1400" b="1" dirty="0" smtClean="0">
                          <a:latin typeface="Calibri" panose="020F0502020204030204" pitchFamily="34" charset="0"/>
                        </a:rPr>
                        <a:t>Repetitive Strain Injury (RSI)</a:t>
                      </a:r>
                    </a:p>
                    <a:p>
                      <a:r>
                        <a:rPr lang="en-US" sz="1400" dirty="0" smtClean="0">
                          <a:latin typeface="Calibri" panose="020F0502020204030204" pitchFamily="34" charset="0"/>
                        </a:rPr>
                        <a:t>Damage to fingers and wrists by continuous use of keyboard or repetitive clicking of mouse buttons for example.</a:t>
                      </a:r>
                      <a:endParaRPr lang="en-GB" sz="1400" dirty="0">
                        <a:latin typeface="Calibri" panose="020F0502020204030204" pitchFamily="34" charset="0"/>
                      </a:endParaRPr>
                    </a:p>
                  </a:txBody>
                  <a:tcPr/>
                </a:tc>
                <a:tc>
                  <a:txBody>
                    <a:bodyPr/>
                    <a:lstStyle/>
                    <a:p>
                      <a:pPr marL="171450" indent="-171450">
                        <a:buClr>
                          <a:srgbClr val="00B050"/>
                        </a:buClr>
                        <a:buFont typeface="Arial" panose="020B0604020202020204" pitchFamily="34" charset="0"/>
                        <a:buChar char="•"/>
                      </a:pPr>
                      <a:r>
                        <a:rPr lang="en-US" sz="1400" dirty="0" smtClean="0">
                          <a:latin typeface="Calibri" panose="020F0502020204030204" pitchFamily="34" charset="0"/>
                        </a:rPr>
                        <a:t>Ensure correct posture</a:t>
                      </a:r>
                      <a:r>
                        <a:rPr lang="en-US" sz="1400" baseline="0" dirty="0" smtClean="0">
                          <a:latin typeface="Calibri" panose="020F0502020204030204" pitchFamily="34" charset="0"/>
                        </a:rPr>
                        <a:t> is maintained (i.e. correct angle of arms to the keyboard and mouse for example)</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Make proper use of a wrist rest when using a mouse or a keyboard</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Take regular breaks (and do some exercise)</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Make use of ergonomic keyboards</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Use voice-activated software is the user is prone to problems using a mouse and keyboard</a:t>
                      </a:r>
                      <a:endParaRPr lang="en-GB" sz="1400" dirty="0">
                        <a:latin typeface="Calibri" panose="020F0502020204030204" pitchFamily="34" charset="0"/>
                      </a:endParaRPr>
                    </a:p>
                  </a:txBody>
                  <a:tcPr/>
                </a:tc>
              </a:tr>
            </a:tbl>
          </a:graphicData>
        </a:graphic>
      </p:graphicFrame>
    </p:spTree>
    <p:extLst>
      <p:ext uri="{BB962C8B-B14F-4D97-AF65-F5344CB8AC3E}">
        <p14:creationId xmlns:p14="http://schemas.microsoft.com/office/powerpoint/2010/main" val="671717784"/>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23850" y="1208752"/>
          <a:ext cx="8496622" cy="5278120"/>
        </p:xfrm>
        <a:graphic>
          <a:graphicData uri="http://schemas.openxmlformats.org/drawingml/2006/table">
            <a:tbl>
              <a:tblPr firstRow="1" bandRow="1">
                <a:tableStyleId>{5C22544A-7EE6-4342-B048-85BDC9FD1C3A}</a:tableStyleId>
              </a:tblPr>
              <a:tblGrid>
                <a:gridCol w="2447950"/>
                <a:gridCol w="6048672"/>
              </a:tblGrid>
              <a:tr h="370840">
                <a:tc>
                  <a:txBody>
                    <a:bodyPr/>
                    <a:lstStyle/>
                    <a:p>
                      <a:r>
                        <a:rPr lang="en-US" sz="1600" dirty="0" smtClean="0">
                          <a:latin typeface="Calibri" panose="020F0502020204030204" pitchFamily="34" charset="0"/>
                        </a:rPr>
                        <a:t>Health Risk</a:t>
                      </a:r>
                      <a:endParaRPr lang="en-GB" sz="1600" dirty="0">
                        <a:latin typeface="Calibri" panose="020F0502020204030204" pitchFamily="34" charset="0"/>
                      </a:endParaRPr>
                    </a:p>
                  </a:txBody>
                  <a:tcPr/>
                </a:tc>
                <a:tc>
                  <a:txBody>
                    <a:bodyPr/>
                    <a:lstStyle/>
                    <a:p>
                      <a:r>
                        <a:rPr lang="en-US" sz="1600" dirty="0" smtClean="0">
                          <a:latin typeface="Calibri" panose="020F0502020204030204" pitchFamily="34" charset="0"/>
                        </a:rPr>
                        <a:t>Ways of eliminating or minimizing risk</a:t>
                      </a:r>
                      <a:endParaRPr lang="en-GB" sz="1600" dirty="0">
                        <a:latin typeface="Calibri" panose="020F0502020204030204" pitchFamily="34" charset="0"/>
                      </a:endParaRPr>
                    </a:p>
                  </a:txBody>
                  <a:tcPr/>
                </a:tc>
              </a:tr>
              <a:tr h="370840">
                <a:tc>
                  <a:txBody>
                    <a:bodyPr/>
                    <a:lstStyle/>
                    <a:p>
                      <a:r>
                        <a:rPr lang="en-US" sz="1600" b="1" dirty="0" smtClean="0">
                          <a:latin typeface="Calibri" panose="020F0502020204030204" pitchFamily="34" charset="0"/>
                        </a:rPr>
                        <a:t>Eyestrain</a:t>
                      </a:r>
                    </a:p>
                    <a:p>
                      <a:r>
                        <a:rPr lang="en-US" sz="1600" dirty="0" smtClean="0">
                          <a:latin typeface="Calibri" panose="020F0502020204030204" pitchFamily="34" charset="0"/>
                        </a:rPr>
                        <a:t>Caused by staring at a computer screen too long or having incorrect lighting in the room.</a:t>
                      </a:r>
                      <a:endParaRPr lang="en-GB" sz="1600" dirty="0">
                        <a:latin typeface="Calibri" panose="020F0502020204030204" pitchFamily="34" charset="0"/>
                      </a:endParaRPr>
                    </a:p>
                  </a:txBody>
                  <a:tcPr/>
                </a:tc>
                <a:tc>
                  <a:txBody>
                    <a:bodyPr/>
                    <a:lstStyle/>
                    <a:p>
                      <a:pPr marL="171450" indent="-171450">
                        <a:buClr>
                          <a:srgbClr val="00B050"/>
                        </a:buClr>
                        <a:buFont typeface="Arial" panose="020B0604020202020204" pitchFamily="34" charset="0"/>
                        <a:buChar char="•"/>
                      </a:pPr>
                      <a:r>
                        <a:rPr lang="en-US" sz="1600" dirty="0" smtClean="0">
                          <a:latin typeface="Calibri" panose="020F0502020204030204" pitchFamily="34" charset="0"/>
                        </a:rPr>
                        <a:t>Ensure that there is no screen flicker as this can lead</a:t>
                      </a:r>
                      <a:r>
                        <a:rPr lang="en-US" sz="1600" baseline="0" dirty="0" smtClean="0">
                          <a:latin typeface="Calibri" panose="020F0502020204030204" pitchFamily="34" charset="0"/>
                        </a:rPr>
                        <a:t> to eye problems</a:t>
                      </a:r>
                    </a:p>
                    <a:p>
                      <a:pPr marL="171450" indent="-171450">
                        <a:buClr>
                          <a:srgbClr val="00B050"/>
                        </a:buClr>
                        <a:buFont typeface="Arial" panose="020B0604020202020204" pitchFamily="34" charset="0"/>
                        <a:buChar char="•"/>
                      </a:pPr>
                      <a:r>
                        <a:rPr lang="en-US" sz="1600" baseline="0" dirty="0" smtClean="0">
                          <a:latin typeface="Calibri" panose="020F0502020204030204" pitchFamily="34" charset="0"/>
                        </a:rPr>
                        <a:t>Change to LCD screens where flicker is less of a problem than with CRT screens</a:t>
                      </a:r>
                    </a:p>
                    <a:p>
                      <a:pPr marL="171450" indent="-171450">
                        <a:buClr>
                          <a:srgbClr val="00B050"/>
                        </a:buClr>
                        <a:buFont typeface="Arial" panose="020B0604020202020204" pitchFamily="34" charset="0"/>
                        <a:buChar char="•"/>
                      </a:pPr>
                      <a:r>
                        <a:rPr lang="en-US" sz="1600" baseline="0" dirty="0" smtClean="0">
                          <a:latin typeface="Calibri" panose="020F0502020204030204" pitchFamily="34" charset="0"/>
                        </a:rPr>
                        <a:t>Take regular breaks (and try focusing on a point that is some distance away)</a:t>
                      </a:r>
                    </a:p>
                    <a:p>
                      <a:pPr marL="171450" indent="-171450">
                        <a:buClr>
                          <a:srgbClr val="00B050"/>
                        </a:buClr>
                        <a:buFont typeface="Arial" panose="020B0604020202020204" pitchFamily="34" charset="0"/>
                        <a:buChar char="•"/>
                      </a:pPr>
                      <a:r>
                        <a:rPr lang="en-US" sz="1600" baseline="0" dirty="0" smtClean="0">
                          <a:latin typeface="Calibri" panose="020F0502020204030204" pitchFamily="34" charset="0"/>
                        </a:rPr>
                        <a:t>Make sure of anti-glare screens if lighting in the room is incorrect or use window blinds to reduce sunlight reflecting from the screen</a:t>
                      </a:r>
                    </a:p>
                    <a:p>
                      <a:pPr marL="171450" indent="-171450">
                        <a:buClr>
                          <a:srgbClr val="00B050"/>
                        </a:buClr>
                        <a:buFont typeface="Arial" panose="020B0604020202020204" pitchFamily="34" charset="0"/>
                        <a:buChar char="•"/>
                      </a:pPr>
                      <a:r>
                        <a:rPr lang="en-US" sz="1600" baseline="0" dirty="0" smtClean="0">
                          <a:latin typeface="Calibri" panose="020F0502020204030204" pitchFamily="34" charset="0"/>
                        </a:rPr>
                        <a:t>Users should have their eyes tested on a regular basis (middle vision glasses should be prescribed if the user has a persistent problem such as eye strain, dry eyes, headaches etc.)</a:t>
                      </a:r>
                      <a:endParaRPr lang="en-GB" sz="1600" dirty="0">
                        <a:latin typeface="Calibri" panose="020F0502020204030204" pitchFamily="34" charset="0"/>
                      </a:endParaRPr>
                    </a:p>
                  </a:txBody>
                  <a:tcPr/>
                </a:tc>
              </a:tr>
              <a:tr h="613977">
                <a:tc>
                  <a:txBody>
                    <a:bodyPr/>
                    <a:lstStyle/>
                    <a:p>
                      <a:r>
                        <a:rPr lang="en-US" sz="1600" b="1" dirty="0" smtClean="0">
                          <a:latin typeface="Calibri" panose="020F0502020204030204" pitchFamily="34" charset="0"/>
                        </a:rPr>
                        <a:t>Headaches</a:t>
                      </a:r>
                    </a:p>
                    <a:p>
                      <a:r>
                        <a:rPr lang="en-US" sz="1600" dirty="0" smtClean="0">
                          <a:latin typeface="Calibri" panose="020F0502020204030204" pitchFamily="34" charset="0"/>
                        </a:rPr>
                        <a:t>Caused by incorrect lighting,</a:t>
                      </a:r>
                      <a:r>
                        <a:rPr lang="en-US" sz="1600" baseline="0" dirty="0" smtClean="0">
                          <a:latin typeface="Calibri" panose="020F0502020204030204" pitchFamily="34" charset="0"/>
                        </a:rPr>
                        <a:t> screen reflections, flickering screens etc.</a:t>
                      </a:r>
                      <a:endParaRPr lang="en-GB" sz="1600" dirty="0">
                        <a:latin typeface="Calibri" panose="020F0502020204030204" pitchFamily="34" charset="0"/>
                      </a:endParaRPr>
                    </a:p>
                  </a:txBody>
                  <a:tcPr/>
                </a:tc>
                <a:tc>
                  <a:txBody>
                    <a:bodyPr/>
                    <a:lstStyle/>
                    <a:p>
                      <a:pPr marL="171450" indent="-171450">
                        <a:buClr>
                          <a:srgbClr val="00B050"/>
                        </a:buClr>
                        <a:buFont typeface="Arial" panose="020B0604020202020204" pitchFamily="34" charset="0"/>
                        <a:buChar char="•"/>
                      </a:pPr>
                      <a:r>
                        <a:rPr lang="en-US" sz="1600" dirty="0" smtClean="0">
                          <a:latin typeface="Calibri" panose="020F0502020204030204" pitchFamily="34" charset="0"/>
                        </a:rPr>
                        <a:t>Use an anti-glare</a:t>
                      </a:r>
                      <a:r>
                        <a:rPr lang="en-US" sz="1600" baseline="0" dirty="0" smtClean="0">
                          <a:latin typeface="Calibri" panose="020F0502020204030204" pitchFamily="34" charset="0"/>
                        </a:rPr>
                        <a:t> screen or use window blinds to cut out reflections (incorrect lighting can cause squinting and lead to headaches)</a:t>
                      </a:r>
                    </a:p>
                    <a:p>
                      <a:pPr marL="171450" indent="-171450">
                        <a:buClr>
                          <a:srgbClr val="00B050"/>
                        </a:buClr>
                        <a:buFont typeface="Arial" panose="020B0604020202020204" pitchFamily="34" charset="0"/>
                        <a:buChar char="•"/>
                      </a:pPr>
                      <a:r>
                        <a:rPr lang="en-US" sz="1600" baseline="0" dirty="0" smtClean="0">
                          <a:latin typeface="Calibri" panose="020F0502020204030204" pitchFamily="34" charset="0"/>
                        </a:rPr>
                        <a:t>Take regular breaks (and do some exercise)</a:t>
                      </a:r>
                    </a:p>
                    <a:p>
                      <a:pPr marL="171450" indent="-171450">
                        <a:buClr>
                          <a:srgbClr val="00B050"/>
                        </a:buClr>
                        <a:buFont typeface="Arial" panose="020B0604020202020204" pitchFamily="34" charset="0"/>
                        <a:buChar char="•"/>
                      </a:pPr>
                      <a:r>
                        <a:rPr lang="en-US" sz="1600" baseline="0" dirty="0" smtClean="0">
                          <a:latin typeface="Calibri" panose="020F0502020204030204" pitchFamily="34" charset="0"/>
                        </a:rPr>
                        <a:t>Have your eyes tested regularly and use middle vision glasses if necessary</a:t>
                      </a:r>
                      <a:endParaRPr lang="en-GB" sz="1600" dirty="0">
                        <a:latin typeface="Calibri" panose="020F0502020204030204" pitchFamily="34" charset="0"/>
                      </a:endParaRPr>
                    </a:p>
                  </a:txBody>
                  <a:tcPr/>
                </a:tc>
              </a:tr>
              <a:tr h="370840">
                <a:tc>
                  <a:txBody>
                    <a:bodyPr/>
                    <a:lstStyle/>
                    <a:p>
                      <a:r>
                        <a:rPr lang="en-US" sz="1600" b="1" dirty="0" smtClean="0">
                          <a:latin typeface="Calibri" panose="020F0502020204030204" pitchFamily="34" charset="0"/>
                        </a:rPr>
                        <a:t>Ozone Irritation</a:t>
                      </a:r>
                    </a:p>
                    <a:p>
                      <a:r>
                        <a:rPr lang="en-US" sz="1600" dirty="0" smtClean="0">
                          <a:latin typeface="Calibri" panose="020F0502020204030204" pitchFamily="34" charset="0"/>
                        </a:rPr>
                        <a:t>Caused by laser printers in an office area (dry skin, respiratory problems etc.)</a:t>
                      </a:r>
                      <a:endParaRPr lang="en-GB" sz="1600" dirty="0">
                        <a:latin typeface="Calibri" panose="020F0502020204030204" pitchFamily="34" charset="0"/>
                      </a:endParaRPr>
                    </a:p>
                  </a:txBody>
                  <a:tcPr/>
                </a:tc>
                <a:tc>
                  <a:txBody>
                    <a:bodyPr/>
                    <a:lstStyle/>
                    <a:p>
                      <a:pPr marL="171450" indent="-171450">
                        <a:buClr>
                          <a:srgbClr val="00B050"/>
                        </a:buClr>
                        <a:buFont typeface="Arial" panose="020B0604020202020204" pitchFamily="34" charset="0"/>
                        <a:buChar char="•"/>
                      </a:pPr>
                      <a:r>
                        <a:rPr lang="en-US" sz="1600" dirty="0" smtClean="0">
                          <a:latin typeface="Calibri" panose="020F0502020204030204" pitchFamily="34" charset="0"/>
                        </a:rPr>
                        <a:t>Proper ventilation</a:t>
                      </a:r>
                      <a:r>
                        <a:rPr lang="en-US" sz="1600" baseline="0" dirty="0" smtClean="0">
                          <a:latin typeface="Calibri" panose="020F0502020204030204" pitchFamily="34" charset="0"/>
                        </a:rPr>
                        <a:t> should exist to remove the ozone gas as quickly as possible</a:t>
                      </a:r>
                    </a:p>
                    <a:p>
                      <a:pPr marL="171450" indent="-171450">
                        <a:buClr>
                          <a:srgbClr val="00B050"/>
                        </a:buClr>
                        <a:buFont typeface="Arial" panose="020B0604020202020204" pitchFamily="34" charset="0"/>
                        <a:buChar char="•"/>
                      </a:pPr>
                      <a:r>
                        <a:rPr lang="en-US" sz="1600" baseline="0" dirty="0" smtClean="0">
                          <a:latin typeface="Calibri" panose="020F0502020204030204" pitchFamily="34" charset="0"/>
                        </a:rPr>
                        <a:t>Laser printers should be housed in a designated printer room</a:t>
                      </a:r>
                    </a:p>
                    <a:p>
                      <a:pPr marL="171450" indent="-171450">
                        <a:buClr>
                          <a:srgbClr val="00B050"/>
                        </a:buClr>
                        <a:buFont typeface="Arial" panose="020B0604020202020204" pitchFamily="34" charset="0"/>
                        <a:buChar char="•"/>
                      </a:pPr>
                      <a:r>
                        <a:rPr lang="en-US" sz="1600" baseline="0" dirty="0" smtClean="0">
                          <a:latin typeface="Calibri" panose="020F0502020204030204" pitchFamily="34" charset="0"/>
                        </a:rPr>
                        <a:t>Change to other types of printer if necessary (e.g. inkjet printers)</a:t>
                      </a:r>
                      <a:endParaRPr lang="en-GB" sz="1600" dirty="0">
                        <a:latin typeface="Calibri" panose="020F0502020204030204" pitchFamily="34" charset="0"/>
                      </a:endParaRPr>
                    </a:p>
                  </a:txBody>
                  <a:tcPr/>
                </a:tc>
              </a:tr>
            </a:tbl>
          </a:graphicData>
        </a:graphic>
      </p:graphicFrame>
      <p:sp>
        <p:nvSpPr>
          <p:cNvPr id="6" name="Title 1"/>
          <p:cNvSpPr>
            <a:spLocks noGrp="1"/>
          </p:cNvSpPr>
          <p:nvPr>
            <p:ph type="title"/>
          </p:nvPr>
        </p:nvSpPr>
        <p:spPr>
          <a:xfrm>
            <a:off x="35496" y="44624"/>
            <a:ext cx="7416824" cy="576064"/>
          </a:xfrm>
        </p:spPr>
        <p:txBody>
          <a:bodyPr>
            <a:noAutofit/>
          </a:bodyPr>
          <a:lstStyle/>
          <a:p>
            <a:r>
              <a:rPr lang="en-GB" dirty="0" smtClean="0"/>
              <a:t>5.2 – Operational Issues – H&amp;S</a:t>
            </a:r>
            <a:endParaRPr lang="en-GB" b="1" dirty="0" smtClean="0"/>
          </a:p>
        </p:txBody>
      </p:sp>
    </p:spTree>
    <p:extLst>
      <p:ext uri="{BB962C8B-B14F-4D97-AF65-F5344CB8AC3E}">
        <p14:creationId xmlns:p14="http://schemas.microsoft.com/office/powerpoint/2010/main" val="709901540"/>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GB" sz="3600" b="1" dirty="0" smtClean="0"/>
              <a:t>Assignment Scenario</a:t>
            </a:r>
          </a:p>
        </p:txBody>
      </p:sp>
      <p:sp>
        <p:nvSpPr>
          <p:cNvPr id="2" name="Rectangle 1"/>
          <p:cNvSpPr/>
          <p:nvPr/>
        </p:nvSpPr>
        <p:spPr>
          <a:xfrm>
            <a:off x="304800" y="1143000"/>
            <a:ext cx="8534400" cy="5386090"/>
          </a:xfrm>
          <a:prstGeom prst="rect">
            <a:avLst/>
          </a:prstGeom>
        </p:spPr>
        <p:txBody>
          <a:bodyPr wrap="square">
            <a:spAutoFit/>
          </a:bodyPr>
          <a:lstStyle/>
          <a:p>
            <a:pPr marL="395288" indent="-395288">
              <a:buClr>
                <a:srgbClr val="00B050"/>
              </a:buClr>
              <a:buFont typeface="Wingdings 3" panose="05040102010807070707" pitchFamily="18" charset="2"/>
              <a:buChar char=""/>
            </a:pPr>
            <a:r>
              <a:rPr lang="en-GB" sz="2150" dirty="0">
                <a:latin typeface="Arial" panose="020B0604020202020204" pitchFamily="34" charset="0"/>
                <a:cs typeface="Arial" panose="020B0604020202020204" pitchFamily="34" charset="0"/>
              </a:rPr>
              <a:t>There are </a:t>
            </a:r>
            <a:r>
              <a:rPr lang="en-GB" sz="2150" dirty="0" smtClean="0">
                <a:latin typeface="Arial" panose="020B0604020202020204" pitchFamily="34" charset="0"/>
                <a:cs typeface="Arial" panose="020B0604020202020204" pitchFamily="34" charset="0"/>
              </a:rPr>
              <a:t>6 </a:t>
            </a:r>
            <a:r>
              <a:rPr lang="en-GB" sz="2150" dirty="0">
                <a:latin typeface="Arial" panose="020B0604020202020204" pitchFamily="34" charset="0"/>
                <a:cs typeface="Arial" panose="020B0604020202020204" pitchFamily="34" charset="0"/>
              </a:rPr>
              <a:t>sections to this Theory Unit, each of which will give you a basic understanding and practice at possible exam questions. It will involve gaining knowledge towards the answers.</a:t>
            </a:r>
          </a:p>
          <a:p>
            <a:pPr marL="395288" indent="-395288">
              <a:buClr>
                <a:srgbClr val="00B050"/>
              </a:buClr>
              <a:buFont typeface="Wingdings 3" panose="05040102010807070707" pitchFamily="18" charset="2"/>
              <a:buChar char=""/>
            </a:pPr>
            <a:r>
              <a:rPr lang="en-GB" sz="2150" dirty="0">
                <a:latin typeface="Arial" panose="020B0604020202020204" pitchFamily="34" charset="0"/>
                <a:cs typeface="Arial" panose="020B0604020202020204" pitchFamily="34" charset="0"/>
              </a:rPr>
              <a:t>This is not a wrote learning course, you will need to understand the basics of ICT in order to adapt your knowledge towards companies and their needs. </a:t>
            </a:r>
            <a:r>
              <a:rPr lang="en-GB" sz="2150" dirty="0" smtClean="0">
                <a:latin typeface="Arial" panose="020B0604020202020204" pitchFamily="34" charset="0"/>
                <a:cs typeface="Arial" panose="020B0604020202020204" pitchFamily="34" charset="0"/>
              </a:rPr>
              <a:t>For </a:t>
            </a:r>
            <a:r>
              <a:rPr lang="en-GB" sz="2150" b="1" dirty="0" smtClean="0">
                <a:latin typeface="Arial" panose="020B0604020202020204" pitchFamily="34" charset="0"/>
                <a:cs typeface="Arial" panose="020B0604020202020204" pitchFamily="34" charset="0"/>
              </a:rPr>
              <a:t>LO5</a:t>
            </a:r>
            <a:r>
              <a:rPr lang="en-GB" sz="2150" dirty="0" smtClean="0">
                <a:latin typeface="Arial" panose="020B0604020202020204" pitchFamily="34" charset="0"/>
                <a:cs typeface="Arial" panose="020B0604020202020204" pitchFamily="34" charset="0"/>
              </a:rPr>
              <a:t>, this </a:t>
            </a:r>
            <a:r>
              <a:rPr lang="en-GB" sz="2150" dirty="0">
                <a:latin typeface="Arial" panose="020B0604020202020204" pitchFamily="34" charset="0"/>
                <a:cs typeface="Arial" panose="020B0604020202020204" pitchFamily="34" charset="0"/>
              </a:rPr>
              <a:t>will involve </a:t>
            </a:r>
            <a:r>
              <a:rPr lang="en-GB" sz="2150" dirty="0" smtClean="0">
                <a:latin typeface="Arial" panose="020B0604020202020204" pitchFamily="34" charset="0"/>
                <a:cs typeface="Arial" panose="020B0604020202020204" pitchFamily="34" charset="0"/>
              </a:rPr>
              <a:t>understanding: </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Ethical issues</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Operational issues</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Threats</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Digital security</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Safe disposal of data and computer equipment</a:t>
            </a:r>
            <a:endParaRPr lang="en-US" sz="2150" dirty="0" smtClean="0">
              <a:latin typeface="Arial" panose="020B0604020202020204" pitchFamily="34" charset="0"/>
              <a:cs typeface="Arial" panose="020B0604020202020204" pitchFamily="34" charset="0"/>
            </a:endParaRPr>
          </a:p>
          <a:p>
            <a:pPr marL="398463" indent="-395288">
              <a:buClr>
                <a:srgbClr val="00B050"/>
              </a:buClr>
              <a:buFont typeface="Wingdings 3" panose="05040102010807070707" pitchFamily="18" charset="2"/>
              <a:buChar char=""/>
            </a:pPr>
            <a:r>
              <a:rPr lang="en-GB" sz="2150" dirty="0" smtClean="0">
                <a:latin typeface="Arial" panose="020B0604020202020204" pitchFamily="34" charset="0"/>
                <a:cs typeface="Arial" panose="020B0604020202020204" pitchFamily="34" charset="0"/>
              </a:rPr>
              <a:t>In the exam you will be given precise questions requiring precise answers based on a scenario to answers questions from, and adapt your knowledge and use the key terms and named components to give a judgemental answer.</a:t>
            </a:r>
            <a:endParaRPr lang="en-GB" sz="21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89605"/>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23850" y="2204864"/>
          <a:ext cx="8496622" cy="4363720"/>
        </p:xfrm>
        <a:graphic>
          <a:graphicData uri="http://schemas.openxmlformats.org/drawingml/2006/table">
            <a:tbl>
              <a:tblPr firstRow="1" bandRow="1">
                <a:tableStyleId>{5C22544A-7EE6-4342-B048-85BDC9FD1C3A}</a:tableStyleId>
              </a:tblPr>
              <a:tblGrid>
                <a:gridCol w="1295822"/>
                <a:gridCol w="7200800"/>
              </a:tblGrid>
              <a:tr h="370840">
                <a:tc>
                  <a:txBody>
                    <a:bodyPr/>
                    <a:lstStyle/>
                    <a:p>
                      <a:r>
                        <a:rPr lang="en-US" sz="1400" dirty="0" smtClean="0">
                          <a:latin typeface="Calibri" panose="020F0502020204030204" pitchFamily="34" charset="0"/>
                        </a:rPr>
                        <a:t>Safety Risk</a:t>
                      </a:r>
                      <a:endParaRPr lang="en-GB" sz="1400" dirty="0">
                        <a:latin typeface="Calibri" panose="020F0502020204030204" pitchFamily="34" charset="0"/>
                      </a:endParaRPr>
                    </a:p>
                  </a:txBody>
                  <a:tcPr/>
                </a:tc>
                <a:tc>
                  <a:txBody>
                    <a:bodyPr/>
                    <a:lstStyle/>
                    <a:p>
                      <a:r>
                        <a:rPr lang="en-US" sz="1400" dirty="0" smtClean="0">
                          <a:latin typeface="Calibri" panose="020F0502020204030204" pitchFamily="34" charset="0"/>
                        </a:rPr>
                        <a:t>Ways of eliminating or minimizing risk</a:t>
                      </a:r>
                      <a:endParaRPr lang="en-GB" sz="1400" dirty="0">
                        <a:latin typeface="Calibri" panose="020F0502020204030204" pitchFamily="34" charset="0"/>
                      </a:endParaRPr>
                    </a:p>
                  </a:txBody>
                  <a:tcPr/>
                </a:tc>
              </a:tr>
              <a:tr h="370840">
                <a:tc>
                  <a:txBody>
                    <a:bodyPr/>
                    <a:lstStyle/>
                    <a:p>
                      <a:r>
                        <a:rPr lang="en-US" sz="1400" b="1" dirty="0" smtClean="0">
                          <a:latin typeface="Calibri" panose="020F0502020204030204" pitchFamily="34" charset="0"/>
                        </a:rPr>
                        <a:t>Electrocution</a:t>
                      </a:r>
                      <a:endParaRPr lang="en-GB" sz="1400" b="1" dirty="0">
                        <a:latin typeface="Calibri" panose="020F0502020204030204" pitchFamily="34" charset="0"/>
                      </a:endParaRPr>
                    </a:p>
                  </a:txBody>
                  <a:tcPr/>
                </a:tc>
                <a:tc>
                  <a:txBody>
                    <a:bodyPr/>
                    <a:lstStyle/>
                    <a:p>
                      <a:pPr marL="171450" indent="-171450">
                        <a:buClr>
                          <a:srgbClr val="00B050"/>
                        </a:buClr>
                        <a:buFont typeface="Arial" panose="020B0604020202020204" pitchFamily="34" charset="0"/>
                        <a:buChar char="•"/>
                      </a:pPr>
                      <a:r>
                        <a:rPr lang="en-US" sz="1400" dirty="0" smtClean="0">
                          <a:latin typeface="Calibri" panose="020F0502020204030204" pitchFamily="34" charset="0"/>
                        </a:rPr>
                        <a:t>Use an RCB</a:t>
                      </a:r>
                      <a:r>
                        <a:rPr lang="en-US" sz="1400" baseline="0" dirty="0" smtClean="0">
                          <a:latin typeface="Calibri" panose="020F0502020204030204" pitchFamily="34" charset="0"/>
                        </a:rPr>
                        <a:t> (residual Current Breaker)</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Check insulation or wires regularly</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Don’t allow drinks near computers</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Check equipment on a regular basis</a:t>
                      </a:r>
                      <a:endParaRPr lang="en-GB" sz="1400" dirty="0">
                        <a:latin typeface="Calibri" panose="020F0502020204030204" pitchFamily="34" charset="0"/>
                      </a:endParaRPr>
                    </a:p>
                  </a:txBody>
                  <a:tcPr/>
                </a:tc>
              </a:tr>
              <a:tr h="613977">
                <a:tc>
                  <a:txBody>
                    <a:bodyPr/>
                    <a:lstStyle/>
                    <a:p>
                      <a:r>
                        <a:rPr lang="en-US" sz="1400" b="1" dirty="0" smtClean="0">
                          <a:latin typeface="Calibri" panose="020F0502020204030204" pitchFamily="34" charset="0"/>
                        </a:rPr>
                        <a:t>Trailing</a:t>
                      </a:r>
                      <a:r>
                        <a:rPr lang="en-US" sz="1400" b="1" baseline="0" dirty="0" smtClean="0">
                          <a:latin typeface="Calibri" panose="020F0502020204030204" pitchFamily="34" charset="0"/>
                        </a:rPr>
                        <a:t> wires (trip hazard)</a:t>
                      </a:r>
                      <a:endParaRPr lang="en-GB" sz="1400" b="1" dirty="0">
                        <a:latin typeface="Calibri" panose="020F0502020204030204" pitchFamily="34" charset="0"/>
                      </a:endParaRPr>
                    </a:p>
                  </a:txBody>
                  <a:tcPr/>
                </a:tc>
                <a:tc>
                  <a:txBody>
                    <a:bodyPr/>
                    <a:lstStyle/>
                    <a:p>
                      <a:pPr marL="171450" indent="-171450">
                        <a:buClr>
                          <a:srgbClr val="00B050"/>
                        </a:buClr>
                        <a:buFont typeface="Arial" panose="020B0604020202020204" pitchFamily="34" charset="0"/>
                        <a:buChar char="•"/>
                      </a:pPr>
                      <a:r>
                        <a:rPr lang="en-US" sz="1400" dirty="0" smtClean="0">
                          <a:latin typeface="Calibri" panose="020F0502020204030204" pitchFamily="34" charset="0"/>
                        </a:rPr>
                        <a:t>Use cable ducts</a:t>
                      </a:r>
                      <a:r>
                        <a:rPr lang="en-US" sz="1400" baseline="0" dirty="0" smtClean="0">
                          <a:latin typeface="Calibri" panose="020F0502020204030204" pitchFamily="34" charset="0"/>
                        </a:rPr>
                        <a:t> to make the wires safe</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Cover wires and/or have them neatly tucked away (under desks etc.)</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Use wireless connections whenever possible, thus eliminating wires</a:t>
                      </a:r>
                    </a:p>
                  </a:txBody>
                  <a:tcPr/>
                </a:tc>
              </a:tr>
              <a:tr h="370840">
                <a:tc>
                  <a:txBody>
                    <a:bodyPr/>
                    <a:lstStyle/>
                    <a:p>
                      <a:r>
                        <a:rPr lang="en-US" sz="1400" b="1" dirty="0" smtClean="0">
                          <a:latin typeface="Calibri" panose="020F0502020204030204" pitchFamily="34" charset="0"/>
                        </a:rPr>
                        <a:t>Falling equipment causing injury</a:t>
                      </a:r>
                      <a:endParaRPr lang="en-GB" sz="1400" b="1" dirty="0">
                        <a:latin typeface="Calibri" panose="020F0502020204030204" pitchFamily="34" charset="0"/>
                      </a:endParaRPr>
                    </a:p>
                  </a:txBody>
                  <a:tcPr/>
                </a:tc>
                <a:tc>
                  <a:txBody>
                    <a:bodyPr/>
                    <a:lstStyle/>
                    <a:p>
                      <a:pPr marL="171450" indent="-171450">
                        <a:buClr>
                          <a:srgbClr val="00B050"/>
                        </a:buClr>
                        <a:buFont typeface="Arial" panose="020B0604020202020204" pitchFamily="34" charset="0"/>
                        <a:buChar char="•"/>
                      </a:pPr>
                      <a:r>
                        <a:rPr lang="en-US" sz="1400" dirty="0" smtClean="0">
                          <a:latin typeface="Calibri" panose="020F0502020204030204" pitchFamily="34" charset="0"/>
                        </a:rPr>
                        <a:t>Use strong desks and tables to support heavy hardware</a:t>
                      </a:r>
                    </a:p>
                    <a:p>
                      <a:pPr marL="171450" indent="-171450">
                        <a:buClr>
                          <a:srgbClr val="00B050"/>
                        </a:buClr>
                        <a:buFont typeface="Arial" panose="020B0604020202020204" pitchFamily="34" charset="0"/>
                        <a:buChar char="•"/>
                      </a:pPr>
                      <a:r>
                        <a:rPr lang="en-US" sz="1400" dirty="0" smtClean="0">
                          <a:latin typeface="Calibri" panose="020F0502020204030204" pitchFamily="34" charset="0"/>
                        </a:rPr>
                        <a:t>Use large desks and tables so that hardware isn’t too close to the edge where it can fall off.</a:t>
                      </a:r>
                      <a:endParaRPr lang="en-GB" sz="1400" dirty="0">
                        <a:latin typeface="Calibri" panose="020F0502020204030204" pitchFamily="34" charset="0"/>
                      </a:endParaRPr>
                    </a:p>
                  </a:txBody>
                  <a:tcPr/>
                </a:tc>
              </a:tr>
              <a:tr h="370840">
                <a:tc>
                  <a:txBody>
                    <a:bodyPr/>
                    <a:lstStyle/>
                    <a:p>
                      <a:r>
                        <a:rPr lang="en-US" sz="1400" b="1" dirty="0" smtClean="0">
                          <a:latin typeface="Calibri" panose="020F0502020204030204" pitchFamily="34" charset="0"/>
                        </a:rPr>
                        <a:t>Fire risk</a:t>
                      </a:r>
                      <a:endParaRPr lang="en-GB" sz="1400" b="1" dirty="0">
                        <a:latin typeface="Calibri" panose="020F0502020204030204" pitchFamily="34" charset="0"/>
                      </a:endParaRPr>
                    </a:p>
                  </a:txBody>
                  <a:tcPr/>
                </a:tc>
                <a:tc>
                  <a:txBody>
                    <a:bodyPr/>
                    <a:lstStyle/>
                    <a:p>
                      <a:pPr marL="171450" indent="-171450">
                        <a:buClr>
                          <a:srgbClr val="00B050"/>
                        </a:buClr>
                        <a:buFont typeface="Arial" panose="020B0604020202020204" pitchFamily="34" charset="0"/>
                        <a:buChar char="•"/>
                      </a:pPr>
                      <a:r>
                        <a:rPr lang="en-US" sz="1400" dirty="0" smtClean="0">
                          <a:latin typeface="Calibri" panose="020F0502020204030204" pitchFamily="34" charset="0"/>
                        </a:rPr>
                        <a:t>Have a fully tested</a:t>
                      </a:r>
                      <a:r>
                        <a:rPr lang="en-US" sz="1400" baseline="0" dirty="0" smtClean="0">
                          <a:latin typeface="Calibri" panose="020F0502020204030204" pitchFamily="34" charset="0"/>
                        </a:rPr>
                        <a:t> CO2/dry fire extinguisher nearby (not water extinguishers)</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Don’t cover equipment vents (causing equipment to overheat)</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Make sure that the electrics used in the hardware is fully maintained (i.e. portable appliance tested)</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Ensure good ventilation in the room (stops hardware overheating)</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Don’t overload sockets with too many items.</a:t>
                      </a:r>
                    </a:p>
                    <a:p>
                      <a:pPr marL="171450" indent="-171450">
                        <a:buClr>
                          <a:srgbClr val="00B050"/>
                        </a:buClr>
                        <a:buFont typeface="Arial" panose="020B0604020202020204" pitchFamily="34" charset="0"/>
                        <a:buChar char="•"/>
                      </a:pPr>
                      <a:r>
                        <a:rPr lang="en-US" sz="1400" baseline="0" dirty="0" smtClean="0">
                          <a:latin typeface="Calibri" panose="020F0502020204030204" pitchFamily="34" charset="0"/>
                        </a:rPr>
                        <a:t>Change to low-voltage hardware wherever possible (e.g. replace CRT monitors with LCD ones)</a:t>
                      </a:r>
                      <a:endParaRPr lang="en-GB" sz="1400" dirty="0">
                        <a:latin typeface="Calibri" panose="020F0502020204030204" pitchFamily="34" charset="0"/>
                      </a:endParaRPr>
                    </a:p>
                  </a:txBody>
                  <a:tcPr/>
                </a:tc>
              </a:tr>
            </a:tbl>
          </a:graphicData>
        </a:graphic>
      </p:graphicFrame>
      <p:sp>
        <p:nvSpPr>
          <p:cNvPr id="4" name="Rectangle 3"/>
          <p:cNvSpPr/>
          <p:nvPr/>
        </p:nvSpPr>
        <p:spPr>
          <a:xfrm>
            <a:off x="251520" y="1052736"/>
            <a:ext cx="8496622" cy="1077218"/>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600" dirty="0" smtClean="0">
                <a:latin typeface="Calibri" panose="020F0502020204030204" pitchFamily="34" charset="0"/>
              </a:rPr>
              <a:t>Safety is a different issue to health, health is more general on how to stop people becoming ill or being affected by daily contact with computers. Safety is more concerned with dangers that could lead to serious injury or even loss if life. Some of the more common examples of </a:t>
            </a:r>
            <a:r>
              <a:rPr lang="en-US" sz="1600" b="1" dirty="0" smtClean="0">
                <a:solidFill>
                  <a:srgbClr val="FF0000"/>
                </a:solidFill>
                <a:latin typeface="Calibri" panose="020F0502020204030204" pitchFamily="34" charset="0"/>
              </a:rPr>
              <a:t>safety risks</a:t>
            </a:r>
            <a:r>
              <a:rPr lang="en-US" sz="1600" dirty="0" smtClean="0">
                <a:latin typeface="Calibri" panose="020F0502020204030204" pitchFamily="34" charset="0"/>
              </a:rPr>
              <a:t>, together with possible solutions, are listed below:</a:t>
            </a:r>
          </a:p>
        </p:txBody>
      </p:sp>
      <p:sp>
        <p:nvSpPr>
          <p:cNvPr id="7" name="Title 1"/>
          <p:cNvSpPr>
            <a:spLocks noGrp="1"/>
          </p:cNvSpPr>
          <p:nvPr>
            <p:ph type="title"/>
          </p:nvPr>
        </p:nvSpPr>
        <p:spPr>
          <a:xfrm>
            <a:off x="35496" y="44624"/>
            <a:ext cx="7416824" cy="576064"/>
          </a:xfrm>
        </p:spPr>
        <p:txBody>
          <a:bodyPr>
            <a:noAutofit/>
          </a:bodyPr>
          <a:lstStyle/>
          <a:p>
            <a:r>
              <a:rPr lang="en-GB" dirty="0" smtClean="0"/>
              <a:t>5.2 – Operational Issues – H&amp;S</a:t>
            </a:r>
            <a:endParaRPr lang="en-GB" b="1" dirty="0" smtClean="0"/>
          </a:p>
        </p:txBody>
      </p:sp>
    </p:spTree>
    <p:extLst>
      <p:ext uri="{BB962C8B-B14F-4D97-AF65-F5344CB8AC3E}">
        <p14:creationId xmlns:p14="http://schemas.microsoft.com/office/powerpoint/2010/main" val="4057381757"/>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841" y="1052736"/>
            <a:ext cx="6653411" cy="5780044"/>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540" dirty="0" smtClean="0">
                <a:latin typeface="Calibri" panose="020F0502020204030204" pitchFamily="34" charset="0"/>
              </a:rPr>
              <a:t>In spite of the previous ways of reducing or eliminating the health and safety risks, the individual still has an important role to play. In the home, the user needs to have a good health and safety strategy, and to carry out the following checks on a regular basis:</a:t>
            </a:r>
          </a:p>
          <a:p>
            <a:pPr marL="457200" indent="-285750">
              <a:buClr>
                <a:srgbClr val="00B050"/>
              </a:buClr>
              <a:buSzPct val="103000"/>
              <a:buFont typeface="Arial" panose="020B0604020202020204" pitchFamily="34" charset="0"/>
              <a:buChar char="•"/>
            </a:pPr>
            <a:r>
              <a:rPr lang="en-US" sz="1540" dirty="0" smtClean="0">
                <a:latin typeface="Calibri" panose="020F0502020204030204" pitchFamily="34" charset="0"/>
              </a:rPr>
              <a:t>Check the state of the wires/cables and plugs (check whether any wires are damaged, make sure there is no loose wires in the plugs and make sure the plug isn’t broken or cracked)</a:t>
            </a:r>
          </a:p>
          <a:p>
            <a:pPr marL="457200" indent="-285750">
              <a:buClr>
                <a:srgbClr val="00B050"/>
              </a:buClr>
              <a:buSzPct val="103000"/>
              <a:buFont typeface="Arial" panose="020B0604020202020204" pitchFamily="34" charset="0"/>
              <a:buChar char="•"/>
            </a:pPr>
            <a:r>
              <a:rPr lang="en-US" sz="1540" dirty="0" smtClean="0">
                <a:latin typeface="Calibri" panose="020F0502020204030204" pitchFamily="34" charset="0"/>
              </a:rPr>
              <a:t>Make sure that drinks (such as tea or coffee) are well away from the computer</a:t>
            </a:r>
          </a:p>
          <a:p>
            <a:pPr marL="457200" indent="-285750">
              <a:buClr>
                <a:srgbClr val="00B050"/>
              </a:buClr>
              <a:buSzPct val="103000"/>
              <a:buFont typeface="Arial" panose="020B0604020202020204" pitchFamily="34" charset="0"/>
              <a:buChar char="•"/>
            </a:pPr>
            <a:r>
              <a:rPr lang="en-US" sz="1540" dirty="0" smtClean="0">
                <a:latin typeface="Calibri" panose="020F0502020204030204" pitchFamily="34" charset="0"/>
              </a:rPr>
              <a:t>Fix wires along walls and behind desks wherever possible to remove the risk of wires coming into contact with people.</a:t>
            </a:r>
          </a:p>
          <a:p>
            <a:pPr marL="457200" indent="-285750">
              <a:buClr>
                <a:srgbClr val="00B050"/>
              </a:buClr>
              <a:buSzPct val="103000"/>
              <a:buFont typeface="Arial" panose="020B0604020202020204" pitchFamily="34" charset="0"/>
              <a:buChar char="•"/>
            </a:pPr>
            <a:r>
              <a:rPr lang="en-US" sz="1540" dirty="0" smtClean="0">
                <a:latin typeface="Calibri" panose="020F0502020204030204" pitchFamily="34" charset="0"/>
              </a:rPr>
              <a:t>Don’t cover computers with paper or fabrics, e.g</a:t>
            </a:r>
            <a:r>
              <a:rPr lang="en-US" sz="1540" dirty="0">
                <a:latin typeface="Calibri" panose="020F0502020204030204" pitchFamily="34" charset="0"/>
              </a:rPr>
              <a:t>.</a:t>
            </a:r>
            <a:r>
              <a:rPr lang="en-US" sz="1540" dirty="0" smtClean="0">
                <a:latin typeface="Calibri" panose="020F0502020204030204" pitchFamily="34" charset="0"/>
              </a:rPr>
              <a:t> towels or sheets) since these can either block ventilation holes (causing computers to overheat) or these materials could catch fire.</a:t>
            </a:r>
          </a:p>
          <a:p>
            <a:pPr marL="457200" indent="-285750">
              <a:buClr>
                <a:srgbClr val="00B050"/>
              </a:buClr>
              <a:buSzPct val="103000"/>
              <a:buFont typeface="Arial" panose="020B0604020202020204" pitchFamily="34" charset="0"/>
              <a:buChar char="•"/>
            </a:pPr>
            <a:r>
              <a:rPr lang="en-US" sz="1540" dirty="0" smtClean="0">
                <a:latin typeface="Calibri" panose="020F0502020204030204" pitchFamily="34" charset="0"/>
              </a:rPr>
              <a:t>Don’t plug too many devices into an electric socket outlet – overloading a socket can cause a fire.</a:t>
            </a:r>
          </a:p>
          <a:p>
            <a:pPr marL="457200" indent="-285750">
              <a:buClr>
                <a:srgbClr val="00B050"/>
              </a:buClr>
              <a:buSzPct val="103000"/>
              <a:buFont typeface="Arial" panose="020B0604020202020204" pitchFamily="34" charset="0"/>
              <a:buChar char="•"/>
            </a:pPr>
            <a:r>
              <a:rPr lang="en-US" sz="1540" dirty="0" smtClean="0">
                <a:latin typeface="Calibri" panose="020F0502020204030204" pitchFamily="34" charset="0"/>
              </a:rPr>
              <a:t>Make sure you exercise every hour or so to prevent the health risks outlined becoming a real issue.</a:t>
            </a:r>
          </a:p>
          <a:p>
            <a:pPr marL="457200" indent="-285750">
              <a:buClr>
                <a:srgbClr val="00B050"/>
              </a:buClr>
              <a:buSzPct val="103000"/>
              <a:buFont typeface="Arial" panose="020B0604020202020204" pitchFamily="34" charset="0"/>
              <a:buChar char="•"/>
            </a:pPr>
            <a:r>
              <a:rPr lang="en-US" sz="1540" dirty="0" smtClean="0">
                <a:latin typeface="Calibri" panose="020F0502020204030204" pitchFamily="34" charset="0"/>
              </a:rPr>
              <a:t>Carry out an ‘ergonomic’ assessment on your work station (there are numerous online questionnaires that will enable you to check whether your work station is set up properly for your own health and safety); it may require sitting in front of screens or typing for long periods at a time.</a:t>
            </a:r>
          </a:p>
          <a:p>
            <a:pPr>
              <a:buClr>
                <a:srgbClr val="00B050"/>
              </a:buClr>
              <a:buSzPct val="103000"/>
            </a:pPr>
            <a:r>
              <a:rPr lang="en-US" sz="1540" b="1" dirty="0" smtClean="0">
                <a:solidFill>
                  <a:srgbClr val="FF0000"/>
                </a:solidFill>
                <a:latin typeface="Calibri" panose="020F0502020204030204" pitchFamily="34" charset="0"/>
              </a:rPr>
              <a:t>Task 21 </a:t>
            </a:r>
            <a:r>
              <a:rPr lang="en-US" sz="1540" dirty="0" smtClean="0">
                <a:solidFill>
                  <a:srgbClr val="FF0000"/>
                </a:solidFill>
                <a:latin typeface="Calibri" panose="020F0502020204030204" pitchFamily="34" charset="0"/>
              </a:rPr>
              <a:t>– Create a risk assessment of the room you are currently in, scaling the dangers from Low, Medium and High.</a:t>
            </a:r>
          </a:p>
        </p:txBody>
      </p:sp>
      <p:graphicFrame>
        <p:nvGraphicFramePr>
          <p:cNvPr id="5" name="Table 4"/>
          <p:cNvGraphicFramePr>
            <a:graphicFrameLocks noGrp="1"/>
          </p:cNvGraphicFramePr>
          <p:nvPr>
            <p:extLst>
              <p:ext uri="{D42A27DB-BD31-4B8C-83A1-F6EECF244321}">
                <p14:modId xmlns:p14="http://schemas.microsoft.com/office/powerpoint/2010/main" val="2687740015"/>
              </p:ext>
            </p:extLst>
          </p:nvPr>
        </p:nvGraphicFramePr>
        <p:xfrm>
          <a:off x="6948264" y="1161875"/>
          <a:ext cx="1835893" cy="5363469"/>
        </p:xfrm>
        <a:graphic>
          <a:graphicData uri="http://schemas.openxmlformats.org/drawingml/2006/table">
            <a:tbl>
              <a:tblPr firstRow="1" firstCol="1" lastRow="1" lastCol="1" bandRow="1" bandCol="1">
                <a:effectLst>
                  <a:outerShdw blurRad="127000" dist="38100" dir="2700000" sx="102000" sy="102000" algn="tl" rotWithShape="0">
                    <a:prstClr val="black">
                      <a:alpha val="40000"/>
                    </a:prstClr>
                  </a:outerShdw>
                </a:effectLst>
                <a:tableStyleId>{2D5ABB26-0587-4C30-8999-92F81FD0307C}</a:tableStyleId>
              </a:tblPr>
              <a:tblGrid>
                <a:gridCol w="1835893"/>
              </a:tblGrid>
              <a:tr h="410089">
                <a:tc>
                  <a:txBody>
                    <a:bodyPr/>
                    <a:lstStyle/>
                    <a:p>
                      <a:pPr>
                        <a:spcAft>
                          <a:spcPts val="0"/>
                        </a:spcAft>
                      </a:pPr>
                      <a:endParaRPr lang="en-GB" sz="14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3380">
                <a:tc>
                  <a:txBody>
                    <a:bodyPr/>
                    <a:lstStyle/>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What is Ergonomics</a:t>
                      </a:r>
                    </a:p>
                    <a:p>
                      <a:pPr marL="177800" indent="-177800" algn="l">
                        <a:spcAft>
                          <a:spcPts val="600"/>
                        </a:spcAft>
                        <a:buFontTx/>
                        <a:buBlip>
                          <a:blip r:embed="rId3"/>
                        </a:buBlip>
                      </a:pPr>
                      <a:r>
                        <a:rPr lang="en-GB" sz="1600" baseline="0" dirty="0" smtClean="0">
                          <a:solidFill>
                            <a:schemeClr val="tx1"/>
                          </a:solidFill>
                          <a:effectLst/>
                          <a:latin typeface="Arial" pitchFamily="34" charset="0"/>
                          <a:ea typeface="Times New Roman"/>
                          <a:cs typeface="Arial" pitchFamily="34" charset="0"/>
                        </a:rPr>
                        <a:t>Why does the school not supply us with this stuff</a:t>
                      </a:r>
                    </a:p>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How annoying is a printer noise.</a:t>
                      </a:r>
                    </a:p>
                    <a:p>
                      <a:pPr marL="177800" indent="-177800" algn="l">
                        <a:spcAft>
                          <a:spcPts val="600"/>
                        </a:spcAft>
                        <a:buFontTx/>
                        <a:buBlip>
                          <a:blip r:embed="rId3"/>
                        </a:buBlip>
                      </a:pPr>
                      <a:r>
                        <a:rPr lang="en-US" sz="1600" baseline="0" dirty="0" smtClean="0">
                          <a:solidFill>
                            <a:schemeClr val="tx1"/>
                          </a:solidFill>
                          <a:effectLst/>
                          <a:latin typeface="Arial" pitchFamily="34" charset="0"/>
                          <a:ea typeface="Times New Roman"/>
                          <a:cs typeface="Arial" pitchFamily="34" charset="0"/>
                        </a:rPr>
                        <a:t>How many decibels is the average computer room?</a:t>
                      </a:r>
                      <a:endParaRPr lang="en-GB" sz="160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Do I need a break yet, it has been an hour.</a:t>
                      </a:r>
                    </a:p>
                    <a:p>
                      <a:pPr marL="177800" indent="-177800" algn="l">
                        <a:spcAft>
                          <a:spcPts val="600"/>
                        </a:spcAft>
                        <a:buFontTx/>
                        <a:buBlip>
                          <a:blip r:embed="rId3"/>
                        </a:buBlip>
                      </a:pPr>
                      <a:r>
                        <a:rPr lang="en-US" sz="1600" baseline="0" dirty="0" smtClean="0">
                          <a:solidFill>
                            <a:schemeClr val="tx1"/>
                          </a:solidFill>
                          <a:effectLst/>
                          <a:latin typeface="Arial" pitchFamily="34" charset="0"/>
                          <a:ea typeface="Times New Roman"/>
                          <a:cs typeface="Arial" pitchFamily="34" charset="0"/>
                        </a:rPr>
                        <a:t>Gamers thumb, elbow, goggle eyed syndrome.</a:t>
                      </a:r>
                      <a:endParaRPr lang="en-GB" sz="160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91274" y="1196752"/>
            <a:ext cx="1749872" cy="31089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5496" y="44624"/>
            <a:ext cx="7416824" cy="576064"/>
          </a:xfrm>
        </p:spPr>
        <p:txBody>
          <a:bodyPr>
            <a:noAutofit/>
          </a:bodyPr>
          <a:lstStyle/>
          <a:p>
            <a:r>
              <a:rPr lang="en-GB" dirty="0" smtClean="0"/>
              <a:t>5.2 – Operational Issues – H&amp;S</a:t>
            </a:r>
            <a:endParaRPr lang="en-GB" b="1" dirty="0" smtClean="0"/>
          </a:p>
        </p:txBody>
      </p:sp>
    </p:spTree>
    <p:extLst>
      <p:ext uri="{BB962C8B-B14F-4D97-AF65-F5344CB8AC3E}">
        <p14:creationId xmlns:p14="http://schemas.microsoft.com/office/powerpoint/2010/main" val="1643097454"/>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9001000" cy="504056"/>
          </a:xfrm>
        </p:spPr>
        <p:txBody>
          <a:bodyPr>
            <a:noAutofit/>
          </a:bodyPr>
          <a:lstStyle/>
          <a:p>
            <a:r>
              <a:rPr lang="en-GB" dirty="0" smtClean="0"/>
              <a:t>5.3 - Threats</a:t>
            </a:r>
            <a:endParaRPr lang="en-GB" b="1" dirty="0" smtClean="0"/>
          </a:p>
        </p:txBody>
      </p:sp>
      <p:sp>
        <p:nvSpPr>
          <p:cNvPr id="4" name="Rectangle 3"/>
          <p:cNvSpPr/>
          <p:nvPr/>
        </p:nvSpPr>
        <p:spPr>
          <a:xfrm>
            <a:off x="251519" y="1052736"/>
            <a:ext cx="6653733" cy="5472267"/>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840" dirty="0" smtClean="0">
                <a:latin typeface="Calibri" panose="020F0502020204030204" pitchFamily="34" charset="0"/>
              </a:rPr>
              <a:t>E-Safety also refers to the benefits, risks and responsibilities when using ICT. The following list gives some ideas of the e-safety issues that can be encountered by users of ICT hardware:</a:t>
            </a:r>
          </a:p>
          <a:p>
            <a:pPr marL="519113" indent="-285750">
              <a:buClr>
                <a:srgbClr val="00B050"/>
              </a:buClr>
              <a:buSzPct val="100000"/>
              <a:buFont typeface="Arial" panose="020B0604020202020204" pitchFamily="34" charset="0"/>
              <a:buChar char="•"/>
            </a:pPr>
            <a:r>
              <a:rPr lang="en-US" sz="1840" dirty="0" smtClean="0">
                <a:latin typeface="Calibri" panose="020F0502020204030204" pitchFamily="34" charset="0"/>
              </a:rPr>
              <a:t>Don’t give out </a:t>
            </a:r>
            <a:r>
              <a:rPr lang="en-US" sz="1840" b="1" dirty="0" smtClean="0">
                <a:latin typeface="Calibri" panose="020F0502020204030204" pitchFamily="34" charset="0"/>
              </a:rPr>
              <a:t>any</a:t>
            </a:r>
            <a:r>
              <a:rPr lang="en-US" sz="1840" dirty="0" smtClean="0">
                <a:latin typeface="Calibri" panose="020F0502020204030204" pitchFamily="34" charset="0"/>
              </a:rPr>
              <a:t> personal information to people whoa re unknown to you; this is especially true online where it isn’t possible to physically meet people so that their motives can be fully assessed. Remember that anyone can say anything they want online and it is very difficult to determine whether they are genuine or not </a:t>
            </a:r>
          </a:p>
          <a:p>
            <a:pPr marL="519113" indent="-285750">
              <a:buClr>
                <a:srgbClr val="00B050"/>
              </a:buClr>
              <a:buSzPct val="100000"/>
              <a:buFont typeface="Arial" panose="020B0604020202020204" pitchFamily="34" charset="0"/>
              <a:buChar char="•"/>
            </a:pPr>
            <a:r>
              <a:rPr lang="en-US" sz="1840" dirty="0" smtClean="0">
                <a:latin typeface="Calibri" panose="020F0502020204030204" pitchFamily="34" charset="0"/>
              </a:rPr>
              <a:t>Don’t send people photos to determine whether they are genuine or not – unless the person is known to you (it is very easy for someone to pass these photos on or even pretend to be you for a number of reasons); this is a particularly large risk on social networking sites</a:t>
            </a:r>
          </a:p>
          <a:p>
            <a:pPr marL="519113" indent="-285750">
              <a:buClr>
                <a:srgbClr val="00B050"/>
              </a:buClr>
              <a:buSzPct val="100000"/>
              <a:buFont typeface="Arial" panose="020B0604020202020204" pitchFamily="34" charset="0"/>
              <a:buChar char="•"/>
            </a:pPr>
            <a:r>
              <a:rPr lang="en-US" sz="1840" dirty="0" smtClean="0">
                <a:latin typeface="Calibri" panose="020F0502020204030204" pitchFamily="34" charset="0"/>
              </a:rPr>
              <a:t>Always maintain your </a:t>
            </a:r>
            <a:r>
              <a:rPr lang="en-US" sz="1840" b="1" dirty="0" smtClean="0">
                <a:solidFill>
                  <a:srgbClr val="FF0000"/>
                </a:solidFill>
                <a:latin typeface="Calibri" panose="020F0502020204030204" pitchFamily="34" charset="0"/>
              </a:rPr>
              <a:t>privacy settings </a:t>
            </a:r>
            <a:r>
              <a:rPr lang="en-US" sz="1840" dirty="0" smtClean="0">
                <a:latin typeface="Calibri" panose="020F0502020204030204" pitchFamily="34" charset="0"/>
              </a:rPr>
              <a:t>on whatever device is being used online or during communications. Privacy settings allow the user to control which cookies are stored on their computer or they enable the user to decide who can view certain information about them on a social networking site.</a:t>
            </a:r>
          </a:p>
        </p:txBody>
      </p:sp>
      <p:graphicFrame>
        <p:nvGraphicFramePr>
          <p:cNvPr id="5" name="Table 4"/>
          <p:cNvGraphicFramePr>
            <a:graphicFrameLocks noGrp="1"/>
          </p:cNvGraphicFramePr>
          <p:nvPr>
            <p:extLst/>
          </p:nvPr>
        </p:nvGraphicFramePr>
        <p:xfrm>
          <a:off x="6948264" y="1161875"/>
          <a:ext cx="1835893" cy="5363469"/>
        </p:xfrm>
        <a:graphic>
          <a:graphicData uri="http://schemas.openxmlformats.org/drawingml/2006/table">
            <a:tbl>
              <a:tblPr firstRow="1" firstCol="1" lastRow="1" lastCol="1" bandRow="1" bandCol="1">
                <a:effectLst>
                  <a:outerShdw blurRad="127000" dist="38100" dir="2700000" sx="102000" sy="102000" algn="tl" rotWithShape="0">
                    <a:prstClr val="black">
                      <a:alpha val="40000"/>
                    </a:prstClr>
                  </a:outerShdw>
                </a:effectLst>
                <a:tableStyleId>{2D5ABB26-0587-4C30-8999-92F81FD0307C}</a:tableStyleId>
              </a:tblPr>
              <a:tblGrid>
                <a:gridCol w="1835893"/>
              </a:tblGrid>
              <a:tr h="410089">
                <a:tc>
                  <a:txBody>
                    <a:bodyPr/>
                    <a:lstStyle/>
                    <a:p>
                      <a:pPr>
                        <a:spcAft>
                          <a:spcPts val="0"/>
                        </a:spcAft>
                      </a:pPr>
                      <a:endParaRPr lang="en-GB" sz="14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3380">
                <a:tc>
                  <a:txBody>
                    <a:bodyPr/>
                    <a:lstStyle/>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What is Ergonomics</a:t>
                      </a:r>
                    </a:p>
                    <a:p>
                      <a:pPr marL="177800" indent="-177800" algn="l">
                        <a:spcAft>
                          <a:spcPts val="600"/>
                        </a:spcAft>
                        <a:buFontTx/>
                        <a:buBlip>
                          <a:blip r:embed="rId3"/>
                        </a:buBlip>
                      </a:pPr>
                      <a:r>
                        <a:rPr lang="en-GB" sz="1600" baseline="0" dirty="0" smtClean="0">
                          <a:solidFill>
                            <a:schemeClr val="tx1"/>
                          </a:solidFill>
                          <a:effectLst/>
                          <a:latin typeface="Arial" pitchFamily="34" charset="0"/>
                          <a:ea typeface="Times New Roman"/>
                          <a:cs typeface="Arial" pitchFamily="34" charset="0"/>
                        </a:rPr>
                        <a:t>Why does the school not supply us with this stuff</a:t>
                      </a:r>
                    </a:p>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How annoying is a printer noise.</a:t>
                      </a:r>
                    </a:p>
                    <a:p>
                      <a:pPr marL="177800" indent="-177800" algn="l">
                        <a:spcAft>
                          <a:spcPts val="600"/>
                        </a:spcAft>
                        <a:buFontTx/>
                        <a:buBlip>
                          <a:blip r:embed="rId3"/>
                        </a:buBlip>
                      </a:pPr>
                      <a:r>
                        <a:rPr lang="en-US" sz="1600" baseline="0" dirty="0" smtClean="0">
                          <a:solidFill>
                            <a:schemeClr val="tx1"/>
                          </a:solidFill>
                          <a:effectLst/>
                          <a:latin typeface="Arial" pitchFamily="34" charset="0"/>
                          <a:ea typeface="Times New Roman"/>
                          <a:cs typeface="Arial" pitchFamily="34" charset="0"/>
                        </a:rPr>
                        <a:t>How many decibels is the average computer room?</a:t>
                      </a:r>
                      <a:endParaRPr lang="en-GB" sz="160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Do I need a break yet, it has been an hour.</a:t>
                      </a:r>
                    </a:p>
                    <a:p>
                      <a:pPr marL="177800" indent="-177800" algn="l">
                        <a:spcAft>
                          <a:spcPts val="600"/>
                        </a:spcAft>
                        <a:buFontTx/>
                        <a:buBlip>
                          <a:blip r:embed="rId3"/>
                        </a:buBlip>
                      </a:pPr>
                      <a:r>
                        <a:rPr lang="en-US" sz="1600" baseline="0" dirty="0" smtClean="0">
                          <a:solidFill>
                            <a:schemeClr val="tx1"/>
                          </a:solidFill>
                          <a:effectLst/>
                          <a:latin typeface="Arial" pitchFamily="34" charset="0"/>
                          <a:ea typeface="Times New Roman"/>
                          <a:cs typeface="Arial" pitchFamily="34" charset="0"/>
                        </a:rPr>
                        <a:t>Gamers thumb, elbow, goggle eyed syndrome.</a:t>
                      </a:r>
                      <a:endParaRPr lang="en-GB" sz="160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91274" y="1196752"/>
            <a:ext cx="1749872" cy="31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46129"/>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850" y="1155809"/>
            <a:ext cx="8496622" cy="5509200"/>
          </a:xfrm>
          <a:prstGeom prst="rect">
            <a:avLst/>
          </a:prstGeom>
        </p:spPr>
        <p:txBody>
          <a:bodyPr wrap="square">
            <a:spAutoFit/>
          </a:bodyPr>
          <a:lstStyle/>
          <a:p>
            <a:pPr marL="234950" indent="-234950">
              <a:buClr>
                <a:srgbClr val="00B050"/>
              </a:buClr>
              <a:buSzPct val="100000"/>
              <a:buFont typeface="Arial" panose="020B0604020202020204" pitchFamily="34" charset="0"/>
              <a:buChar char="•"/>
            </a:pPr>
            <a:r>
              <a:rPr lang="en-US" sz="1600" dirty="0" smtClean="0">
                <a:latin typeface="Calibri" panose="020F0502020204030204" pitchFamily="34" charset="0"/>
              </a:rPr>
              <a:t>When accessing the Internet, make sure the websites visited can be trusted (two common ways of checking this is to look for https or the padlock      sign); when using search engines, always make sure the device settings are set to ‘safe search’ and the highest possible level of security is used.</a:t>
            </a:r>
          </a:p>
          <a:p>
            <a:pPr marL="234950" indent="-234950">
              <a:buClr>
                <a:srgbClr val="00B050"/>
              </a:buClr>
              <a:buSzPct val="100000"/>
              <a:buFont typeface="Arial" panose="020B0604020202020204" pitchFamily="34" charset="0"/>
              <a:buChar char="•"/>
            </a:pPr>
            <a:r>
              <a:rPr lang="en-US" sz="1600" dirty="0" smtClean="0">
                <a:latin typeface="Calibri" panose="020F0502020204030204" pitchFamily="34" charset="0"/>
              </a:rPr>
              <a:t>Only use websites recommended by teachers and inly use a learner friendly search engine.</a:t>
            </a:r>
          </a:p>
          <a:p>
            <a:pPr marL="234950" indent="-234950">
              <a:buClr>
                <a:srgbClr val="00B050"/>
              </a:buClr>
              <a:buSzPct val="100000"/>
              <a:buFont typeface="Arial" panose="020B0604020202020204" pitchFamily="34" charset="0"/>
              <a:buChar char="•"/>
            </a:pPr>
            <a:r>
              <a:rPr lang="en-US" sz="1600" dirty="0" smtClean="0">
                <a:latin typeface="Calibri" panose="020F0502020204030204" pitchFamily="34" charset="0"/>
              </a:rPr>
              <a:t>Only open emails from known sources, </a:t>
            </a:r>
            <a:r>
              <a:rPr lang="en-US" sz="1600" dirty="0">
                <a:latin typeface="Calibri" panose="020F0502020204030204" pitchFamily="34" charset="0"/>
              </a:rPr>
              <a:t>It is always a good idea to make sure your Internet Service provider (ISP) </a:t>
            </a:r>
            <a:r>
              <a:rPr lang="en-US" sz="1600" dirty="0" smtClean="0">
                <a:latin typeface="Calibri" panose="020F0502020204030204" pitchFamily="34" charset="0"/>
              </a:rPr>
              <a:t>has an effective email filtering feature to ensure unknown emails are placed in the </a:t>
            </a:r>
            <a:r>
              <a:rPr lang="en-US" sz="1600" b="1" dirty="0" smtClean="0">
                <a:solidFill>
                  <a:srgbClr val="FF0000"/>
                </a:solidFill>
                <a:latin typeface="Calibri" panose="020F0502020204030204" pitchFamily="34" charset="0"/>
              </a:rPr>
              <a:t>spam</a:t>
            </a:r>
            <a:r>
              <a:rPr lang="en-US" sz="1600" dirty="0" smtClean="0">
                <a:latin typeface="Calibri" panose="020F0502020204030204" pitchFamily="34" charset="0"/>
              </a:rPr>
              <a:t> box</a:t>
            </a:r>
          </a:p>
          <a:p>
            <a:pPr marL="234950" indent="-234950">
              <a:buClr>
                <a:srgbClr val="00B050"/>
              </a:buClr>
              <a:buSzPct val="100000"/>
              <a:buFont typeface="Arial" panose="020B0604020202020204" pitchFamily="34" charset="0"/>
              <a:buChar char="•"/>
            </a:pPr>
            <a:r>
              <a:rPr lang="en-US" sz="1600" dirty="0" smtClean="0">
                <a:latin typeface="Calibri" panose="020F0502020204030204" pitchFamily="34" charset="0"/>
              </a:rPr>
              <a:t>Only email people you know, Think carefully before opening any email and never include the school’s name or photos of a student wearing a school uniform in an email.</a:t>
            </a:r>
          </a:p>
          <a:p>
            <a:pPr marL="234950" indent="-234950">
              <a:buClr>
                <a:srgbClr val="00B050"/>
              </a:buClr>
              <a:buSzPct val="100000"/>
              <a:buFont typeface="Arial" panose="020B0604020202020204" pitchFamily="34" charset="0"/>
              <a:buChar char="•"/>
            </a:pPr>
            <a:r>
              <a:rPr lang="en-US" sz="1600" dirty="0" smtClean="0">
                <a:latin typeface="Calibri" panose="020F0502020204030204" pitchFamily="34" charset="0"/>
              </a:rPr>
              <a:t>It is extremely important to be vigilant when using social networking sites, instant messaging or chat rooms:</a:t>
            </a:r>
          </a:p>
          <a:p>
            <a:pPr marL="519113" indent="-236538">
              <a:buClr>
                <a:srgbClr val="00B050"/>
              </a:buClr>
              <a:buSzPct val="100000"/>
              <a:buFont typeface="Arial" panose="020B0604020202020204" pitchFamily="34" charset="0"/>
              <a:buChar char="•"/>
            </a:pPr>
            <a:r>
              <a:rPr lang="en-US" sz="1600" dirty="0" smtClean="0">
                <a:latin typeface="Calibri" panose="020F0502020204030204" pitchFamily="34" charset="0"/>
              </a:rPr>
              <a:t>Block or report anyone who acts suspiciously or who uses </a:t>
            </a:r>
            <a:r>
              <a:rPr lang="en-US" sz="1600" dirty="0">
                <a:latin typeface="Calibri" panose="020F0502020204030204" pitchFamily="34" charset="0"/>
              </a:rPr>
              <a:t>inappropriate </a:t>
            </a:r>
            <a:r>
              <a:rPr lang="en-US" sz="1600" dirty="0" smtClean="0">
                <a:latin typeface="Calibri" panose="020F0502020204030204" pitchFamily="34" charset="0"/>
              </a:rPr>
              <a:t>language and avoid </a:t>
            </a:r>
            <a:r>
              <a:rPr lang="en-US" sz="1600" dirty="0">
                <a:latin typeface="Calibri" panose="020F0502020204030204" pitchFamily="34" charset="0"/>
              </a:rPr>
              <a:t>the misuse of photos and always use appropriate </a:t>
            </a:r>
            <a:r>
              <a:rPr lang="en-US" sz="1600" dirty="0" smtClean="0">
                <a:latin typeface="Calibri" panose="020F0502020204030204" pitchFamily="34" charset="0"/>
              </a:rPr>
              <a:t>language</a:t>
            </a:r>
          </a:p>
          <a:p>
            <a:pPr marL="519113" indent="-236538">
              <a:buClr>
                <a:srgbClr val="00B050"/>
              </a:buClr>
              <a:buSzPct val="100000"/>
              <a:buFont typeface="Arial" panose="020B0604020202020204" pitchFamily="34" charset="0"/>
              <a:buChar char="•"/>
            </a:pPr>
            <a:r>
              <a:rPr lang="en-US" sz="1600" dirty="0" smtClean="0">
                <a:latin typeface="Calibri" panose="020F0502020204030204" pitchFamily="34" charset="0"/>
              </a:rPr>
              <a:t>Be careful of the language used in chat rooms and always use a nickname, </a:t>
            </a:r>
            <a:r>
              <a:rPr lang="en-US" sz="1600" i="1" dirty="0" smtClean="0">
                <a:latin typeface="Calibri" panose="020F0502020204030204" pitchFamily="34" charset="0"/>
              </a:rPr>
              <a:t>never</a:t>
            </a:r>
            <a:r>
              <a:rPr lang="en-US" sz="1600" dirty="0" smtClean="0">
                <a:latin typeface="Calibri" panose="020F0502020204030204" pitchFamily="34" charset="0"/>
              </a:rPr>
              <a:t> your real name.</a:t>
            </a:r>
          </a:p>
          <a:p>
            <a:pPr marL="519113" indent="-236538">
              <a:buClr>
                <a:srgbClr val="00B050"/>
              </a:buClr>
              <a:buSzPct val="100000"/>
              <a:buFont typeface="Arial" panose="020B0604020202020204" pitchFamily="34" charset="0"/>
              <a:buChar char="•"/>
            </a:pPr>
            <a:r>
              <a:rPr lang="en-US" sz="1600" dirty="0" smtClean="0">
                <a:latin typeface="Calibri" panose="020F0502020204030204" pitchFamily="34" charset="0"/>
              </a:rPr>
              <a:t>Keep private and personal data secret and Always </a:t>
            </a:r>
            <a:r>
              <a:rPr lang="en-US" sz="1600" dirty="0">
                <a:latin typeface="Calibri" panose="020F0502020204030204" pitchFamily="34" charset="0"/>
              </a:rPr>
              <a:t>respect people’s confidentiality</a:t>
            </a:r>
            <a:r>
              <a:rPr lang="en-US" sz="1600" dirty="0" smtClean="0">
                <a:latin typeface="Calibri" panose="020F0502020204030204" pitchFamily="34" charset="0"/>
              </a:rPr>
              <a:t>.</a:t>
            </a:r>
          </a:p>
          <a:p>
            <a:pPr marL="519113" indent="-236538">
              <a:buClr>
                <a:srgbClr val="00B050"/>
              </a:buClr>
              <a:buSzPct val="100000"/>
              <a:buFont typeface="Arial" panose="020B0604020202020204" pitchFamily="34" charset="0"/>
              <a:buChar char="•"/>
            </a:pPr>
            <a:r>
              <a:rPr lang="en-US" sz="1600" dirty="0" smtClean="0">
                <a:latin typeface="Calibri" panose="020F0502020204030204" pitchFamily="34" charset="0"/>
              </a:rPr>
              <a:t>Don’t enter private chat rooms – stay public (the danger signs in a private chat are: somebody sounds too good to be true, they ask you to go to instant messaging and then to emails, they request your telephone number and then finally suggest you meet)</a:t>
            </a:r>
          </a:p>
          <a:p>
            <a:pPr marL="519113" indent="-236538">
              <a:buClr>
                <a:srgbClr val="00B050"/>
              </a:buClr>
              <a:buSzPct val="100000"/>
              <a:buFont typeface="Arial" panose="020B0604020202020204" pitchFamily="34" charset="0"/>
              <a:buChar char="•"/>
            </a:pPr>
            <a:r>
              <a:rPr lang="en-US" sz="1600" dirty="0" smtClean="0">
                <a:latin typeface="Calibri" panose="020F0502020204030204" pitchFamily="34" charset="0"/>
              </a:rPr>
              <a:t>Never arrange to meet anyone for the first time on your own, Always tell an adult first and meet the person in a public place.</a:t>
            </a:r>
          </a:p>
        </p:txBody>
      </p:sp>
      <p:pic>
        <p:nvPicPr>
          <p:cNvPr id="8" name="Picture 7"/>
          <p:cNvPicPr>
            <a:picLocks noChangeAspect="1"/>
          </p:cNvPicPr>
          <p:nvPr/>
        </p:nvPicPr>
        <p:blipFill rotWithShape="1">
          <a:blip r:embed="rId3"/>
          <a:srcRect l="9499" t="4340" r="89445" b="93312"/>
          <a:stretch/>
        </p:blipFill>
        <p:spPr>
          <a:xfrm>
            <a:off x="2051720" y="1700808"/>
            <a:ext cx="230426" cy="288032"/>
          </a:xfrm>
          <a:prstGeom prst="rect">
            <a:avLst/>
          </a:prstGeom>
        </p:spPr>
      </p:pic>
      <p:sp>
        <p:nvSpPr>
          <p:cNvPr id="9" name="Title 1"/>
          <p:cNvSpPr>
            <a:spLocks noGrp="1"/>
          </p:cNvSpPr>
          <p:nvPr>
            <p:ph type="title"/>
          </p:nvPr>
        </p:nvSpPr>
        <p:spPr>
          <a:xfrm>
            <a:off x="35496" y="44624"/>
            <a:ext cx="9001000" cy="504056"/>
          </a:xfrm>
        </p:spPr>
        <p:txBody>
          <a:bodyPr>
            <a:noAutofit/>
          </a:bodyPr>
          <a:lstStyle/>
          <a:p>
            <a:r>
              <a:rPr lang="en-GB" dirty="0" smtClean="0"/>
              <a:t>5.3 – Threats – Internet Use</a:t>
            </a:r>
            <a:endParaRPr lang="en-GB" b="1" dirty="0" smtClean="0"/>
          </a:p>
        </p:txBody>
      </p:sp>
    </p:spTree>
    <p:extLst>
      <p:ext uri="{BB962C8B-B14F-4D97-AF65-F5344CB8AC3E}">
        <p14:creationId xmlns:p14="http://schemas.microsoft.com/office/powerpoint/2010/main" val="900385923"/>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8568952" cy="5324535"/>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2000" dirty="0" smtClean="0">
                <a:latin typeface="Calibri" panose="020F0502020204030204" pitchFamily="34" charset="0"/>
              </a:rPr>
              <a:t>It is also important to be careful when using online gaming since this carries its own risks. Many users think that all players are like minded and thus there are no real risks associated with this type of communication. Some of the known risks reported over the years include:</a:t>
            </a:r>
          </a:p>
          <a:p>
            <a:pPr marL="395288" indent="-223838">
              <a:buClr>
                <a:srgbClr val="00B050"/>
              </a:buClr>
              <a:buSzPct val="93000"/>
              <a:buFont typeface="Arial" panose="020B0604020202020204" pitchFamily="34" charset="0"/>
              <a:buChar char="•"/>
            </a:pPr>
            <a:r>
              <a:rPr lang="en-US" sz="2000" dirty="0" smtClean="0">
                <a:latin typeface="Calibri" panose="020F0502020204030204" pitchFamily="34" charset="0"/>
              </a:rPr>
              <a:t>Violence in the game itself, which can lead to violent behavior in reality</a:t>
            </a:r>
          </a:p>
          <a:p>
            <a:pPr marL="395288" indent="-223838">
              <a:buClr>
                <a:srgbClr val="00B050"/>
              </a:buClr>
              <a:buSzPct val="93000"/>
              <a:buFont typeface="Arial" panose="020B0604020202020204" pitchFamily="34" charset="0"/>
              <a:buChar char="•"/>
            </a:pPr>
            <a:r>
              <a:rPr lang="en-US" sz="2000" dirty="0" smtClean="0">
                <a:latin typeface="Calibri" panose="020F0502020204030204" pitchFamily="34" charset="0"/>
              </a:rPr>
              <a:t>Predators (people who prey on others who they see as vulnerable)</a:t>
            </a:r>
          </a:p>
          <a:p>
            <a:pPr marL="395288" indent="-223838">
              <a:buClr>
                <a:srgbClr val="00B050"/>
              </a:buClr>
              <a:buSzPct val="93000"/>
              <a:buFont typeface="Arial" panose="020B0604020202020204" pitchFamily="34" charset="0"/>
              <a:buChar char="•"/>
            </a:pPr>
            <a:r>
              <a:rPr lang="en-US" sz="2000" dirty="0" smtClean="0">
                <a:latin typeface="Calibri" panose="020F0502020204030204" pitchFamily="34" charset="0"/>
              </a:rPr>
              <a:t>Cyber bullying</a:t>
            </a:r>
            <a:r>
              <a:rPr lang="en-US" sz="2000" dirty="0">
                <a:latin typeface="Calibri" panose="020F0502020204030204" pitchFamily="34" charset="0"/>
              </a:rPr>
              <a:t> (the use of </a:t>
            </a:r>
            <a:r>
              <a:rPr lang="en-US" sz="2000" dirty="0" smtClean="0">
                <a:latin typeface="Calibri" panose="020F0502020204030204" pitchFamily="34" charset="0"/>
              </a:rPr>
              <a:t>electronic communication to bully a person, typically by sending intimidating or threatening messages)</a:t>
            </a:r>
          </a:p>
          <a:p>
            <a:pPr marL="395288" indent="-223838">
              <a:buClr>
                <a:srgbClr val="00B050"/>
              </a:buClr>
              <a:buSzPct val="93000"/>
              <a:buFont typeface="Arial" panose="020B0604020202020204" pitchFamily="34" charset="0"/>
              <a:buChar char="•"/>
            </a:pPr>
            <a:r>
              <a:rPr lang="en-US" sz="2000" dirty="0" smtClean="0">
                <a:latin typeface="Calibri" panose="020F0502020204030204" pitchFamily="34" charset="0"/>
              </a:rPr>
              <a:t>Use of webcams (the risks are obvious)</a:t>
            </a:r>
          </a:p>
          <a:p>
            <a:pPr marL="395288" indent="-223838">
              <a:buClr>
                <a:srgbClr val="00B050"/>
              </a:buClr>
              <a:buSzPct val="93000"/>
              <a:buFont typeface="Arial" panose="020B0604020202020204" pitchFamily="34" charset="0"/>
              <a:buChar char="•"/>
            </a:pPr>
            <a:r>
              <a:rPr lang="en-US" sz="2000" dirty="0" smtClean="0">
                <a:latin typeface="Calibri" panose="020F0502020204030204" pitchFamily="34" charset="0"/>
              </a:rPr>
              <a:t>Voice masking technology (to disguise a voice so you can’t tell their sex or age, or even their accent)</a:t>
            </a:r>
          </a:p>
          <a:p>
            <a:pPr marL="395288" indent="-223838">
              <a:buClr>
                <a:srgbClr val="00B050"/>
              </a:buClr>
              <a:buSzPct val="93000"/>
              <a:buFont typeface="Arial" panose="020B0604020202020204" pitchFamily="34" charset="0"/>
              <a:buChar char="•"/>
            </a:pPr>
            <a:r>
              <a:rPr lang="en-US" sz="2000" dirty="0" smtClean="0">
                <a:latin typeface="Calibri" panose="020F0502020204030204" pitchFamily="34" charset="0"/>
              </a:rPr>
              <a:t>It is often overlooked that online games are also a source of cyber attacks on a user’s computer or mobile phone – viruses, phishing or spyware are well-reported examples of problems associated with certain online gaming.</a:t>
            </a:r>
            <a:r>
              <a:rPr lang="en-US" sz="2000" b="1" dirty="0">
                <a:solidFill>
                  <a:srgbClr val="FF0000"/>
                </a:solidFill>
                <a:latin typeface="Calibri" panose="020F0502020204030204" pitchFamily="34" charset="0"/>
              </a:rPr>
              <a:t> </a:t>
            </a:r>
            <a:endParaRPr lang="en-US" sz="2000" b="1" dirty="0" smtClean="0">
              <a:solidFill>
                <a:srgbClr val="FF0000"/>
              </a:solidFill>
              <a:latin typeface="Calibri" panose="020F0502020204030204" pitchFamily="34" charset="0"/>
            </a:endParaRPr>
          </a:p>
          <a:p>
            <a:pPr>
              <a:buClr>
                <a:srgbClr val="00B050"/>
              </a:buClr>
              <a:buSzPct val="93000"/>
            </a:pPr>
            <a:r>
              <a:rPr lang="en-US" sz="2000" b="1" dirty="0" smtClean="0">
                <a:solidFill>
                  <a:srgbClr val="FF0000"/>
                </a:solidFill>
                <a:latin typeface="Calibri" panose="020F0502020204030204" pitchFamily="34" charset="0"/>
              </a:rPr>
              <a:t>Task 22 </a:t>
            </a:r>
            <a:r>
              <a:rPr lang="en-US" sz="2000" dirty="0">
                <a:solidFill>
                  <a:srgbClr val="FF0000"/>
                </a:solidFill>
                <a:latin typeface="Calibri" panose="020F0502020204030204" pitchFamily="34" charset="0"/>
              </a:rPr>
              <a:t>– Find out what safety measures should be taken when playing games on the Internet. Write an article on these safety measures and also include ways to minimise or remove these risks</a:t>
            </a:r>
            <a:r>
              <a:rPr lang="en-US" sz="2000" dirty="0" smtClean="0">
                <a:solidFill>
                  <a:srgbClr val="FF0000"/>
                </a:solidFill>
                <a:latin typeface="Calibri" panose="020F0502020204030204" pitchFamily="34" charset="0"/>
              </a:rPr>
              <a:t>.</a:t>
            </a:r>
            <a:endParaRPr lang="en-US" sz="2000" dirty="0">
              <a:solidFill>
                <a:srgbClr val="FF0000"/>
              </a:solidFill>
              <a:latin typeface="Calibri" panose="020F0502020204030204" pitchFamily="34" charset="0"/>
            </a:endParaRPr>
          </a:p>
        </p:txBody>
      </p:sp>
      <p:sp>
        <p:nvSpPr>
          <p:cNvPr id="9" name="Title 1"/>
          <p:cNvSpPr>
            <a:spLocks noGrp="1"/>
          </p:cNvSpPr>
          <p:nvPr>
            <p:ph type="title"/>
          </p:nvPr>
        </p:nvSpPr>
        <p:spPr>
          <a:xfrm>
            <a:off x="35496" y="44624"/>
            <a:ext cx="9001000" cy="504056"/>
          </a:xfrm>
        </p:spPr>
        <p:txBody>
          <a:bodyPr>
            <a:noAutofit/>
          </a:bodyPr>
          <a:lstStyle/>
          <a:p>
            <a:r>
              <a:rPr lang="en-GB" dirty="0" smtClean="0"/>
              <a:t>5.3 – Threats – Online Security</a:t>
            </a:r>
            <a:endParaRPr lang="en-GB" b="1" dirty="0" smtClean="0"/>
          </a:p>
        </p:txBody>
      </p:sp>
    </p:spTree>
    <p:extLst>
      <p:ext uri="{BB962C8B-B14F-4D97-AF65-F5344CB8AC3E}">
        <p14:creationId xmlns:p14="http://schemas.microsoft.com/office/powerpoint/2010/main" val="4179036623"/>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842" y="1052736"/>
            <a:ext cx="8568630" cy="5355312"/>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dirty="0" smtClean="0">
                <a:latin typeface="Calibri" panose="020F0502020204030204" pitchFamily="34" charset="0"/>
              </a:rPr>
              <a:t>The previous list is by no means exhaustive but gives some idea of the risks associated with using computers and tablets online. It also indicated that gaming and the use of mobile phones carry equal risks. Basically any device that allows communication (either through the Internet, via phone networks or even via wireless communications) has a number of associated risks. As long as users take simple precautions, the risks are considerably minimised and ICT can be used to the full.</a:t>
            </a:r>
          </a:p>
          <a:p>
            <a:pPr>
              <a:buClr>
                <a:srgbClr val="00B050"/>
              </a:buClr>
              <a:buSzPct val="93000"/>
            </a:pPr>
            <a:r>
              <a:rPr lang="en-US" b="1" dirty="0" smtClean="0">
                <a:latin typeface="Calibri" panose="020F0502020204030204" pitchFamily="34" charset="0"/>
              </a:rPr>
              <a:t>Security of Data</a:t>
            </a:r>
          </a:p>
          <a:p>
            <a:pPr marL="234950" indent="-234950">
              <a:buClr>
                <a:srgbClr val="00B050"/>
              </a:buClr>
              <a:buSzPct val="93000"/>
              <a:buFont typeface="Wingdings 3" panose="05040102010807070707" pitchFamily="18" charset="2"/>
              <a:buChar char=""/>
            </a:pPr>
            <a:r>
              <a:rPr lang="en-US" dirty="0" smtClean="0">
                <a:latin typeface="Calibri" panose="020F0502020204030204" pitchFamily="34" charset="0"/>
              </a:rPr>
              <a:t>There are a number of </a:t>
            </a:r>
            <a:r>
              <a:rPr lang="en-US" b="1" dirty="0" smtClean="0">
                <a:latin typeface="Calibri" panose="020F0502020204030204" pitchFamily="34" charset="0"/>
              </a:rPr>
              <a:t>security risks</a:t>
            </a:r>
            <a:r>
              <a:rPr lang="en-US" dirty="0" smtClean="0">
                <a:latin typeface="Calibri" panose="020F0502020204030204" pitchFamily="34" charset="0"/>
              </a:rPr>
              <a:t> associated with any electronic device that connects to a network (internet or mobile phone networks being the most common). The following risks will be covered:</a:t>
            </a:r>
          </a:p>
          <a:p>
            <a:pPr>
              <a:buClr>
                <a:srgbClr val="00B050"/>
              </a:buClr>
              <a:buSzPct val="93000"/>
              <a:tabLst>
                <a:tab pos="234950" algn="l"/>
                <a:tab pos="1606550" algn="l"/>
              </a:tabLst>
            </a:pPr>
            <a:r>
              <a:rPr lang="en-US" sz="1400" dirty="0" smtClean="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hlinkClick r:id="rId3" action="ppaction://hlinksldjump"/>
              </a:rPr>
              <a:t>hacking</a:t>
            </a:r>
            <a:r>
              <a:rPr lang="en-US" dirty="0">
                <a:solidFill>
                  <a:srgbClr val="0070C0"/>
                </a:solidFill>
                <a:latin typeface="Calibri" panose="020F0502020204030204" pitchFamily="34" charset="0"/>
              </a:rPr>
              <a:t>	</a:t>
            </a:r>
            <a:r>
              <a:rPr lang="en-US" dirty="0">
                <a:solidFill>
                  <a:srgbClr val="0070C0"/>
                </a:solidFill>
                <a:latin typeface="Calibri" panose="020F0502020204030204" pitchFamily="34" charset="0"/>
                <a:sym typeface="Wingdings 2" panose="05020102010507070707" pitchFamily="18" charset="2"/>
              </a:rPr>
              <a:t> </a:t>
            </a:r>
            <a:r>
              <a:rPr lang="en-US" sz="1400" dirty="0">
                <a:solidFill>
                  <a:srgbClr val="0070C0"/>
                </a:solidFill>
                <a:latin typeface="Calibri" panose="020F0502020204030204" pitchFamily="34" charset="0"/>
                <a:sym typeface="Wingdings 2" panose="05020102010507070707" pitchFamily="18" charset="2"/>
              </a:rPr>
              <a:t></a:t>
            </a:r>
            <a:r>
              <a:rPr lang="en-US" dirty="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rPr>
              <a:t>phishing</a:t>
            </a:r>
            <a:r>
              <a:rPr lang="en-US" dirty="0">
                <a:solidFill>
                  <a:srgbClr val="0070C0"/>
                </a:solidFill>
                <a:latin typeface="Calibri" panose="020F0502020204030204" pitchFamily="34" charset="0"/>
              </a:rPr>
              <a:t>	</a:t>
            </a:r>
            <a:br>
              <a:rPr lang="en-US" dirty="0">
                <a:solidFill>
                  <a:srgbClr val="0070C0"/>
                </a:solidFill>
                <a:latin typeface="Calibri" panose="020F0502020204030204" pitchFamily="34" charset="0"/>
              </a:rPr>
            </a:br>
            <a:r>
              <a:rPr lang="en-US" dirty="0">
                <a:solidFill>
                  <a:srgbClr val="0070C0"/>
                </a:solidFill>
                <a:latin typeface="Calibri" panose="020F0502020204030204" pitchFamily="34" charset="0"/>
              </a:rPr>
              <a:t>	</a:t>
            </a:r>
            <a:r>
              <a:rPr lang="en-US" sz="1400" dirty="0">
                <a:solidFill>
                  <a:srgbClr val="0070C0"/>
                </a:solidFill>
                <a:latin typeface="Calibri" panose="020F0502020204030204" pitchFamily="34" charset="0"/>
                <a:sym typeface="Wingdings 2" panose="05020102010507070707" pitchFamily="18" charset="2"/>
              </a:rPr>
              <a:t></a:t>
            </a:r>
            <a:r>
              <a:rPr lang="en-US" dirty="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rPr>
              <a:t>smishing</a:t>
            </a:r>
            <a:r>
              <a:rPr lang="en-US" dirty="0">
                <a:solidFill>
                  <a:srgbClr val="0070C0"/>
                </a:solidFill>
                <a:latin typeface="Calibri" panose="020F0502020204030204" pitchFamily="34" charset="0"/>
              </a:rPr>
              <a:t>	</a:t>
            </a:r>
            <a:r>
              <a:rPr lang="en-US" dirty="0">
                <a:solidFill>
                  <a:srgbClr val="0070C0"/>
                </a:solidFill>
                <a:latin typeface="Calibri" panose="020F0502020204030204" pitchFamily="34" charset="0"/>
                <a:sym typeface="Wingdings 2" panose="05020102010507070707" pitchFamily="18" charset="2"/>
              </a:rPr>
              <a:t> </a:t>
            </a:r>
            <a:r>
              <a:rPr lang="en-US" sz="1400" dirty="0">
                <a:solidFill>
                  <a:srgbClr val="0070C0"/>
                </a:solidFill>
                <a:latin typeface="Calibri" panose="020F0502020204030204" pitchFamily="34" charset="0"/>
                <a:sym typeface="Wingdings 2" panose="05020102010507070707" pitchFamily="18" charset="2"/>
              </a:rPr>
              <a:t></a:t>
            </a:r>
            <a:r>
              <a:rPr lang="en-US" dirty="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rPr>
              <a:t>vishing</a:t>
            </a:r>
            <a:endParaRPr lang="en-US" dirty="0">
              <a:solidFill>
                <a:srgbClr val="0070C0"/>
              </a:solidFill>
              <a:latin typeface="Calibri" panose="020F0502020204030204" pitchFamily="34" charset="0"/>
            </a:endParaRPr>
          </a:p>
          <a:p>
            <a:pPr>
              <a:buClr>
                <a:srgbClr val="00B050"/>
              </a:buClr>
              <a:buSzPct val="93000"/>
              <a:tabLst>
                <a:tab pos="234950" algn="l"/>
                <a:tab pos="1606550" algn="l"/>
              </a:tabLst>
            </a:pPr>
            <a:r>
              <a:rPr lang="en-US" sz="1400" dirty="0" smtClean="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rPr>
              <a:t>pharming</a:t>
            </a:r>
            <a:r>
              <a:rPr lang="en-US" dirty="0">
                <a:solidFill>
                  <a:srgbClr val="0070C0"/>
                </a:solidFill>
                <a:latin typeface="Calibri" panose="020F0502020204030204" pitchFamily="34" charset="0"/>
              </a:rPr>
              <a:t>	</a:t>
            </a:r>
            <a:r>
              <a:rPr lang="en-US" dirty="0">
                <a:solidFill>
                  <a:srgbClr val="0070C0"/>
                </a:solidFill>
                <a:latin typeface="Calibri" panose="020F0502020204030204" pitchFamily="34" charset="0"/>
                <a:sym typeface="Wingdings 2" panose="05020102010507070707" pitchFamily="18" charset="2"/>
              </a:rPr>
              <a:t> </a:t>
            </a:r>
            <a:r>
              <a:rPr lang="en-US" sz="1400" dirty="0">
                <a:solidFill>
                  <a:srgbClr val="0070C0"/>
                </a:solidFill>
                <a:latin typeface="Calibri" panose="020F0502020204030204" pitchFamily="34" charset="0"/>
                <a:sym typeface="Wingdings 2" panose="05020102010507070707" pitchFamily="18" charset="2"/>
              </a:rPr>
              <a:t></a:t>
            </a:r>
            <a:r>
              <a:rPr lang="en-US" dirty="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rPr>
              <a:t>spyware</a:t>
            </a:r>
            <a:endParaRPr lang="en-US" dirty="0">
              <a:solidFill>
                <a:srgbClr val="0070C0"/>
              </a:solidFill>
              <a:latin typeface="Calibri" panose="020F0502020204030204" pitchFamily="34" charset="0"/>
            </a:endParaRPr>
          </a:p>
          <a:p>
            <a:pPr>
              <a:buClr>
                <a:srgbClr val="00B050"/>
              </a:buClr>
              <a:buSzPct val="93000"/>
              <a:tabLst>
                <a:tab pos="234950" algn="l"/>
                <a:tab pos="1606550" algn="l"/>
              </a:tabLst>
            </a:pPr>
            <a:r>
              <a:rPr lang="en-US" sz="1400" dirty="0" smtClean="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rPr>
              <a:t>viruses</a:t>
            </a:r>
            <a:r>
              <a:rPr lang="en-US" dirty="0">
                <a:solidFill>
                  <a:srgbClr val="0070C0"/>
                </a:solidFill>
                <a:latin typeface="Calibri" panose="020F0502020204030204" pitchFamily="34" charset="0"/>
              </a:rPr>
              <a:t>	</a:t>
            </a:r>
            <a:r>
              <a:rPr lang="en-US" dirty="0">
                <a:solidFill>
                  <a:srgbClr val="0070C0"/>
                </a:solidFill>
                <a:latin typeface="Calibri" panose="020F0502020204030204" pitchFamily="34" charset="0"/>
                <a:sym typeface="Wingdings 2" panose="05020102010507070707" pitchFamily="18" charset="2"/>
              </a:rPr>
              <a:t> </a:t>
            </a:r>
            <a:r>
              <a:rPr lang="en-US" sz="1400" dirty="0">
                <a:solidFill>
                  <a:srgbClr val="0070C0"/>
                </a:solidFill>
                <a:latin typeface="Calibri" panose="020F0502020204030204" pitchFamily="34" charset="0"/>
                <a:sym typeface="Wingdings 2" panose="05020102010507070707" pitchFamily="18" charset="2"/>
              </a:rPr>
              <a:t></a:t>
            </a:r>
            <a:r>
              <a:rPr lang="en-US" dirty="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rPr>
              <a:t>spam</a:t>
            </a:r>
            <a:endParaRPr lang="en-US" dirty="0">
              <a:solidFill>
                <a:srgbClr val="0070C0"/>
              </a:solidFill>
              <a:latin typeface="Calibri" panose="020F0502020204030204" pitchFamily="34" charset="0"/>
            </a:endParaRPr>
          </a:p>
          <a:p>
            <a:pPr marL="234950">
              <a:buClr>
                <a:srgbClr val="00B050"/>
              </a:buClr>
              <a:buSzPct val="93000"/>
              <a:tabLst>
                <a:tab pos="234950" algn="l"/>
                <a:tab pos="2286000" algn="l"/>
              </a:tabLst>
            </a:pPr>
            <a:r>
              <a:rPr lang="en-US" sz="1400" dirty="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rPr>
              <a:t>cookies</a:t>
            </a:r>
            <a:endParaRPr lang="en-US" sz="1400" dirty="0" smtClean="0">
              <a:solidFill>
                <a:srgbClr val="0070C0"/>
              </a:solidFill>
              <a:latin typeface="Calibri" panose="020F0502020204030204" pitchFamily="34" charset="0"/>
              <a:sym typeface="Wingdings 2" panose="05020102010507070707" pitchFamily="18" charset="2"/>
            </a:endParaRPr>
          </a:p>
          <a:p>
            <a:pPr marL="234950">
              <a:buClr>
                <a:srgbClr val="00B050"/>
              </a:buClr>
              <a:buSzPct val="93000"/>
              <a:tabLst>
                <a:tab pos="234950" algn="l"/>
                <a:tab pos="2286000" algn="l"/>
              </a:tabLst>
            </a:pPr>
            <a:r>
              <a:rPr lang="en-US" sz="1400" dirty="0" smtClean="0">
                <a:solidFill>
                  <a:srgbClr val="0070C0"/>
                </a:solidFill>
                <a:latin typeface="Calibri" panose="020F0502020204030204" pitchFamily="34" charset="0"/>
                <a:sym typeface="Wingdings 2" panose="05020102010507070707" pitchFamily="18" charset="2"/>
              </a:rPr>
              <a:t></a:t>
            </a:r>
            <a:r>
              <a:rPr lang="en-US" dirty="0" smtClean="0">
                <a:solidFill>
                  <a:srgbClr val="0070C0"/>
                </a:solidFill>
                <a:latin typeface="Calibri" panose="020F0502020204030204" pitchFamily="34" charset="0"/>
                <a:sym typeface="Wingdings 2" panose="05020102010507070707" pitchFamily="18" charset="2"/>
              </a:rPr>
              <a:t> </a:t>
            </a:r>
            <a:r>
              <a:rPr lang="en-US" dirty="0" smtClean="0">
                <a:solidFill>
                  <a:srgbClr val="0070C0"/>
                </a:solidFill>
                <a:latin typeface="Calibri" panose="020F0502020204030204" pitchFamily="34" charset="0"/>
              </a:rPr>
              <a:t>moderated and unmoderated forums</a:t>
            </a:r>
          </a:p>
          <a:p>
            <a:pPr marL="285750" indent="-285750">
              <a:buClr>
                <a:srgbClr val="00B050"/>
              </a:buClr>
              <a:buSzPct val="93000"/>
              <a:buFont typeface="Wingdings 3" panose="05040102010807070707" pitchFamily="18" charset="2"/>
              <a:buChar char=""/>
              <a:tabLst>
                <a:tab pos="234950" algn="l"/>
                <a:tab pos="2286000" algn="l"/>
              </a:tabLst>
            </a:pPr>
            <a:endParaRPr lang="en-US" dirty="0" smtClean="0">
              <a:latin typeface="Calibri" panose="020F0502020204030204" pitchFamily="34" charset="0"/>
            </a:endParaRPr>
          </a:p>
          <a:p>
            <a:pPr marL="285750" indent="-285750">
              <a:buClr>
                <a:srgbClr val="00B050"/>
              </a:buClr>
              <a:buSzPct val="93000"/>
              <a:buFont typeface="Wingdings 3" panose="05040102010807070707" pitchFamily="18" charset="2"/>
              <a:buChar char=""/>
              <a:tabLst>
                <a:tab pos="234950" algn="l"/>
                <a:tab pos="2286000" algn="l"/>
              </a:tabLst>
            </a:pPr>
            <a:r>
              <a:rPr lang="en-US" dirty="0" smtClean="0">
                <a:latin typeface="Calibri" panose="020F0502020204030204" pitchFamily="34" charset="0"/>
              </a:rPr>
              <a:t>Each security risk, together with its description, possible effects and how to minimise it are set out in diagram </a:t>
            </a:r>
            <a:r>
              <a:rPr lang="en-US" b="1" dirty="0" smtClean="0">
                <a:latin typeface="Calibri" panose="020F0502020204030204" pitchFamily="34" charset="0"/>
              </a:rPr>
              <a:t>8.1</a:t>
            </a:r>
          </a:p>
        </p:txBody>
      </p:sp>
      <p:grpSp>
        <p:nvGrpSpPr>
          <p:cNvPr id="21" name="Group 20"/>
          <p:cNvGrpSpPr/>
          <p:nvPr/>
        </p:nvGrpSpPr>
        <p:grpSpPr>
          <a:xfrm>
            <a:off x="4427984" y="3813952"/>
            <a:ext cx="4320480" cy="1919304"/>
            <a:chOff x="4355976" y="3813952"/>
            <a:chExt cx="4320480" cy="1919304"/>
          </a:xfrm>
        </p:grpSpPr>
        <p:sp>
          <p:nvSpPr>
            <p:cNvPr id="8" name="TextBox 7"/>
            <p:cNvSpPr txBox="1"/>
            <p:nvPr/>
          </p:nvSpPr>
          <p:spPr>
            <a:xfrm>
              <a:off x="6588224" y="5210036"/>
              <a:ext cx="2088232" cy="523220"/>
            </a:xfrm>
            <a:prstGeom prst="rect">
              <a:avLst/>
            </a:prstGeom>
            <a:solidFill>
              <a:schemeClr val="accent4">
                <a:lumMod val="40000"/>
                <a:lumOff val="60000"/>
              </a:schemeClr>
            </a:solidFill>
            <a:ln w="28575">
              <a:solidFill>
                <a:srgbClr val="B21212"/>
              </a:solidFill>
            </a:ln>
          </p:spPr>
          <p:txBody>
            <a:bodyPr wrap="square" rtlCol="0">
              <a:spAutoFit/>
            </a:bodyPr>
            <a:lstStyle/>
            <a:p>
              <a:pPr algn="ctr"/>
              <a:r>
                <a:rPr lang="en-US" sz="1400" dirty="0" smtClean="0"/>
                <a:t>Methods to help remove the security risk</a:t>
              </a:r>
              <a:endParaRPr lang="en-GB" sz="1400" dirty="0"/>
            </a:p>
          </p:txBody>
        </p:sp>
        <p:sp>
          <p:nvSpPr>
            <p:cNvPr id="9" name="TextBox 8"/>
            <p:cNvSpPr txBox="1"/>
            <p:nvPr/>
          </p:nvSpPr>
          <p:spPr>
            <a:xfrm>
              <a:off x="6588224" y="4511994"/>
              <a:ext cx="2088232" cy="523220"/>
            </a:xfrm>
            <a:prstGeom prst="rect">
              <a:avLst/>
            </a:prstGeom>
            <a:solidFill>
              <a:schemeClr val="accent1">
                <a:lumMod val="40000"/>
                <a:lumOff val="60000"/>
              </a:schemeClr>
            </a:solidFill>
            <a:ln w="28575">
              <a:solidFill>
                <a:srgbClr val="B21212"/>
              </a:solidFill>
            </a:ln>
          </p:spPr>
          <p:txBody>
            <a:bodyPr wrap="square" rtlCol="0">
              <a:spAutoFit/>
            </a:bodyPr>
            <a:lstStyle/>
            <a:p>
              <a:pPr algn="ctr"/>
              <a:r>
                <a:rPr lang="en-US" sz="1400" dirty="0" smtClean="0"/>
                <a:t>Possible effect of the security risk</a:t>
              </a:r>
              <a:endParaRPr lang="en-GB" sz="1400" dirty="0"/>
            </a:p>
          </p:txBody>
        </p:sp>
        <p:sp>
          <p:nvSpPr>
            <p:cNvPr id="10" name="TextBox 9"/>
            <p:cNvSpPr txBox="1"/>
            <p:nvPr/>
          </p:nvSpPr>
          <p:spPr>
            <a:xfrm>
              <a:off x="6588224" y="3813952"/>
              <a:ext cx="2088232" cy="523220"/>
            </a:xfrm>
            <a:prstGeom prst="rect">
              <a:avLst/>
            </a:prstGeom>
            <a:solidFill>
              <a:schemeClr val="accent3">
                <a:lumMod val="60000"/>
                <a:lumOff val="40000"/>
              </a:schemeClr>
            </a:solidFill>
            <a:ln w="28575">
              <a:solidFill>
                <a:srgbClr val="B21212"/>
              </a:solidFill>
            </a:ln>
          </p:spPr>
          <p:txBody>
            <a:bodyPr wrap="square" rtlCol="0">
              <a:spAutoFit/>
            </a:bodyPr>
            <a:lstStyle/>
            <a:p>
              <a:pPr algn="ctr"/>
              <a:r>
                <a:rPr lang="en-US" sz="1400" dirty="0" smtClean="0"/>
                <a:t>Description of the security risk</a:t>
              </a:r>
              <a:endParaRPr lang="en-GB" sz="1400" dirty="0"/>
            </a:p>
          </p:txBody>
        </p:sp>
        <p:cxnSp>
          <p:nvCxnSpPr>
            <p:cNvPr id="11" name="Straight Connector 10"/>
            <p:cNvCxnSpPr/>
            <p:nvPr/>
          </p:nvCxnSpPr>
          <p:spPr>
            <a:xfrm>
              <a:off x="5004048" y="4075562"/>
              <a:ext cx="0" cy="1396327"/>
            </a:xfrm>
            <a:prstGeom prst="line">
              <a:avLst/>
            </a:prstGeom>
            <a:ln w="38100">
              <a:solidFill>
                <a:srgbClr val="F53939"/>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355976" y="4509120"/>
              <a:ext cx="1368152" cy="523220"/>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US" sz="1400" b="1" dirty="0" smtClean="0"/>
                <a:t>Name of the security risk</a:t>
              </a:r>
              <a:endParaRPr lang="en-GB" sz="1400" b="1" dirty="0"/>
            </a:p>
          </p:txBody>
        </p:sp>
        <p:cxnSp>
          <p:nvCxnSpPr>
            <p:cNvPr id="13" name="Straight Arrow Connector 12"/>
            <p:cNvCxnSpPr>
              <a:endCxn id="10" idx="1"/>
            </p:cNvCxnSpPr>
            <p:nvPr/>
          </p:nvCxnSpPr>
          <p:spPr>
            <a:xfrm>
              <a:off x="5004048" y="4075562"/>
              <a:ext cx="1584176" cy="0"/>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04048" y="5471889"/>
              <a:ext cx="1584176" cy="0"/>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3"/>
              <a:endCxn id="9" idx="1"/>
            </p:cNvCxnSpPr>
            <p:nvPr/>
          </p:nvCxnSpPr>
          <p:spPr>
            <a:xfrm>
              <a:off x="5724128" y="4770730"/>
              <a:ext cx="864096" cy="2874"/>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itle 1"/>
          <p:cNvSpPr>
            <a:spLocks noGrp="1"/>
          </p:cNvSpPr>
          <p:nvPr>
            <p:ph type="title"/>
          </p:nvPr>
        </p:nvSpPr>
        <p:spPr>
          <a:xfrm>
            <a:off x="35496" y="44624"/>
            <a:ext cx="9001000" cy="504056"/>
          </a:xfrm>
        </p:spPr>
        <p:txBody>
          <a:bodyPr>
            <a:noAutofit/>
          </a:bodyPr>
          <a:lstStyle/>
          <a:p>
            <a:r>
              <a:rPr lang="en-GB" dirty="0" smtClean="0"/>
              <a:t>5.3 – Threats – Security of Data</a:t>
            </a:r>
            <a:endParaRPr lang="en-GB" b="1" dirty="0" smtClean="0"/>
          </a:p>
        </p:txBody>
      </p:sp>
    </p:spTree>
    <p:extLst>
      <p:ext uri="{BB962C8B-B14F-4D97-AF65-F5344CB8AC3E}">
        <p14:creationId xmlns:p14="http://schemas.microsoft.com/office/powerpoint/2010/main" val="3581242548"/>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539552" y="1333349"/>
            <a:ext cx="5323070" cy="5064239"/>
            <a:chOff x="4355976" y="3812703"/>
            <a:chExt cx="4913604" cy="2076653"/>
          </a:xfrm>
        </p:grpSpPr>
        <p:sp>
          <p:nvSpPr>
            <p:cNvPr id="8" name="TextBox 7"/>
            <p:cNvSpPr txBox="1"/>
            <p:nvPr/>
          </p:nvSpPr>
          <p:spPr>
            <a:xfrm>
              <a:off x="6583127" y="5233077"/>
              <a:ext cx="2686453" cy="656279"/>
            </a:xfrm>
            <a:prstGeom prst="rect">
              <a:avLst/>
            </a:prstGeom>
            <a:solidFill>
              <a:schemeClr val="accent4">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Use of Firewalls</a:t>
              </a:r>
            </a:p>
            <a:p>
              <a:pPr marL="173038" indent="-173038">
                <a:buClr>
                  <a:srgbClr val="00B050"/>
                </a:buClr>
                <a:buFont typeface="Arial" panose="020B0604020202020204" pitchFamily="34" charset="0"/>
                <a:buChar char="•"/>
              </a:pPr>
              <a:r>
                <a:rPr lang="en-US" sz="1400" dirty="0" smtClean="0"/>
                <a:t>Use of strong (frequently changed passwords and user ID’s,</a:t>
              </a:r>
            </a:p>
            <a:p>
              <a:pPr marL="173038" indent="-173038">
                <a:buClr>
                  <a:srgbClr val="00B050"/>
                </a:buClr>
                <a:buFont typeface="Arial" panose="020B0604020202020204" pitchFamily="34" charset="0"/>
                <a:buChar char="•"/>
              </a:pPr>
              <a:r>
                <a:rPr lang="en-US" sz="1400" dirty="0" smtClean="0"/>
                <a:t>Use of intrusion detection software</a:t>
              </a:r>
            </a:p>
            <a:p>
              <a:pPr marL="173038" indent="-173038">
                <a:buClr>
                  <a:srgbClr val="00B050"/>
                </a:buClr>
                <a:buFont typeface="Arial" panose="020B0604020202020204" pitchFamily="34" charset="0"/>
                <a:buChar char="•"/>
              </a:pPr>
              <a:r>
                <a:rPr lang="en-US" sz="1400" dirty="0" smtClean="0"/>
                <a:t>Use of User IDs and Passwords</a:t>
              </a:r>
              <a:endParaRPr lang="en-GB" sz="1400" dirty="0"/>
            </a:p>
          </p:txBody>
        </p:sp>
        <p:sp>
          <p:nvSpPr>
            <p:cNvPr id="9" name="TextBox 8"/>
            <p:cNvSpPr txBox="1"/>
            <p:nvPr/>
          </p:nvSpPr>
          <p:spPr>
            <a:xfrm>
              <a:off x="6588224" y="4486184"/>
              <a:ext cx="2681356" cy="567934"/>
            </a:xfrm>
            <a:prstGeom prst="rect">
              <a:avLst/>
            </a:prstGeom>
            <a:solidFill>
              <a:schemeClr val="accent1">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This can lead to identity theft or the misuse of personal information</a:t>
              </a:r>
            </a:p>
            <a:p>
              <a:pPr marL="173038" indent="-173038">
                <a:buClr>
                  <a:srgbClr val="00B050"/>
                </a:buClr>
                <a:buFont typeface="Arial" panose="020B0604020202020204" pitchFamily="34" charset="0"/>
                <a:buChar char="•"/>
              </a:pPr>
              <a:r>
                <a:rPr lang="en-US" sz="1400" dirty="0" smtClean="0"/>
                <a:t>Data can be deleted, changed or corrupted on a user’s computer</a:t>
              </a:r>
              <a:endParaRPr lang="en-GB" sz="1400" dirty="0"/>
            </a:p>
          </p:txBody>
        </p:sp>
        <p:sp>
          <p:nvSpPr>
            <p:cNvPr id="10" name="TextBox 9"/>
            <p:cNvSpPr txBox="1"/>
            <p:nvPr/>
          </p:nvSpPr>
          <p:spPr>
            <a:xfrm>
              <a:off x="6583127" y="3812703"/>
              <a:ext cx="2553514" cy="302898"/>
            </a:xfrm>
            <a:prstGeom prst="rect">
              <a:avLst/>
            </a:prstGeom>
            <a:solidFill>
              <a:schemeClr val="accent3">
                <a:lumMod val="60000"/>
                <a:lumOff val="4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a:t>This is the act of gaining unauthorized access to a computer system</a:t>
              </a:r>
              <a:endParaRPr lang="en-GB" sz="1400" dirty="0"/>
            </a:p>
          </p:txBody>
        </p:sp>
        <p:cxnSp>
          <p:nvCxnSpPr>
            <p:cNvPr id="11" name="Straight Connector 10"/>
            <p:cNvCxnSpPr/>
            <p:nvPr/>
          </p:nvCxnSpPr>
          <p:spPr>
            <a:xfrm>
              <a:off x="4998952" y="3964152"/>
              <a:ext cx="0" cy="1564203"/>
            </a:xfrm>
            <a:prstGeom prst="line">
              <a:avLst/>
            </a:prstGeom>
            <a:ln w="38100">
              <a:solidFill>
                <a:srgbClr val="F53939"/>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355976" y="4695974"/>
              <a:ext cx="1368152" cy="151449"/>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US" b="1" dirty="0" smtClean="0"/>
                <a:t>Hacking</a:t>
              </a:r>
              <a:endParaRPr lang="en-GB" b="1" dirty="0"/>
            </a:p>
          </p:txBody>
        </p:sp>
        <p:cxnSp>
          <p:nvCxnSpPr>
            <p:cNvPr id="13" name="Straight Arrow Connector 12"/>
            <p:cNvCxnSpPr>
              <a:endCxn id="10" idx="1"/>
            </p:cNvCxnSpPr>
            <p:nvPr/>
          </p:nvCxnSpPr>
          <p:spPr>
            <a:xfrm>
              <a:off x="4998952" y="3964152"/>
              <a:ext cx="1584176" cy="0"/>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998952" y="5528355"/>
              <a:ext cx="1584176" cy="0"/>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3"/>
              <a:endCxn id="9" idx="1"/>
            </p:cNvCxnSpPr>
            <p:nvPr/>
          </p:nvCxnSpPr>
          <p:spPr>
            <a:xfrm flipV="1">
              <a:off x="5724128" y="4770151"/>
              <a:ext cx="864096" cy="1547"/>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Oval Callout 22"/>
          <p:cNvSpPr/>
          <p:nvPr/>
        </p:nvSpPr>
        <p:spPr>
          <a:xfrm>
            <a:off x="6012160" y="1198867"/>
            <a:ext cx="2736304" cy="2806197"/>
          </a:xfrm>
          <a:prstGeom prst="wedgeEllipseCallout">
            <a:avLst>
              <a:gd name="adj1" fmla="val -69207"/>
              <a:gd name="adj2" fmla="val -40544"/>
            </a:avLst>
          </a:prstGeom>
          <a:solidFill>
            <a:schemeClr val="accent6">
              <a:lumMod val="40000"/>
              <a:lumOff val="60000"/>
            </a:schemeClr>
          </a:solidFill>
          <a:ln>
            <a:solidFill>
              <a:srgbClr val="F53939"/>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200" dirty="0" smtClean="0">
                <a:solidFill>
                  <a:schemeClr val="tx1"/>
                </a:solidFill>
                <a:latin typeface="Arial" charset="0"/>
              </a:rPr>
              <a:t>CRACKING</a:t>
            </a:r>
            <a:br>
              <a:rPr lang="en-US" sz="1200" dirty="0" smtClean="0">
                <a:solidFill>
                  <a:schemeClr val="tx1"/>
                </a:solidFill>
                <a:latin typeface="Arial" charset="0"/>
              </a:rPr>
            </a:br>
            <a:r>
              <a:rPr lang="en-US" sz="1200" dirty="0" smtClean="0">
                <a:solidFill>
                  <a:schemeClr val="tx1"/>
                </a:solidFill>
                <a:latin typeface="Arial" charset="0"/>
              </a:rPr>
              <a:t>is </a:t>
            </a:r>
            <a:r>
              <a:rPr lang="en-US" sz="1200" dirty="0">
                <a:solidFill>
                  <a:schemeClr val="tx1"/>
                </a:solidFill>
                <a:latin typeface="Arial" charset="0"/>
              </a:rPr>
              <a:t>very </a:t>
            </a:r>
            <a:r>
              <a:rPr lang="en-US" sz="1200" dirty="0" smtClean="0">
                <a:solidFill>
                  <a:schemeClr val="tx1"/>
                </a:solidFill>
                <a:latin typeface="Arial" charset="0"/>
              </a:rPr>
              <a:t>often confused with hacking – cracking is where someone edits the source code of a program (allowing it to be exploited or changed for a specific purpose) It is usually done for a malicious purpose (e.g. to perform a different task, such as send a user to a fake website) Cracking is also illegal and very damaging.</a:t>
            </a:r>
            <a:endParaRPr lang="en-GB" sz="1200" dirty="0">
              <a:solidFill>
                <a:schemeClr val="tx1"/>
              </a:solidFill>
              <a:latin typeface="Arial" charset="0"/>
            </a:endParaRPr>
          </a:p>
        </p:txBody>
      </p:sp>
      <p:sp>
        <p:nvSpPr>
          <p:cNvPr id="26" name="Oval Callout 25"/>
          <p:cNvSpPr/>
          <p:nvPr/>
        </p:nvSpPr>
        <p:spPr>
          <a:xfrm>
            <a:off x="6122436" y="4533873"/>
            <a:ext cx="2121972" cy="1856909"/>
          </a:xfrm>
          <a:prstGeom prst="wedgeEllipseCallout">
            <a:avLst>
              <a:gd name="adj1" fmla="val -71916"/>
              <a:gd name="adj2" fmla="val 27708"/>
            </a:avLst>
          </a:prstGeom>
          <a:solidFill>
            <a:schemeClr val="accent6">
              <a:lumMod val="40000"/>
              <a:lumOff val="60000"/>
            </a:schemeClr>
          </a:solidFill>
          <a:ln>
            <a:solidFill>
              <a:srgbClr val="F53939"/>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200" dirty="0" smtClean="0">
                <a:solidFill>
                  <a:schemeClr val="tx1"/>
                </a:solidFill>
                <a:latin typeface="Arial" charset="0"/>
              </a:rPr>
              <a:t>Use of encryption won’t stop hacking – it makes the data unreadable to the hacker but the data can still be deleted or corrupted.</a:t>
            </a:r>
            <a:endParaRPr lang="en-GB" sz="1200" dirty="0">
              <a:solidFill>
                <a:schemeClr val="tx1"/>
              </a:solidFill>
              <a:latin typeface="Arial" charset="0"/>
            </a:endParaRPr>
          </a:p>
        </p:txBody>
      </p:sp>
      <p:sp>
        <p:nvSpPr>
          <p:cNvPr id="25" name="TextBox 24"/>
          <p:cNvSpPr txBox="1"/>
          <p:nvPr/>
        </p:nvSpPr>
        <p:spPr>
          <a:xfrm>
            <a:off x="314330" y="6237312"/>
            <a:ext cx="2313454" cy="369332"/>
          </a:xfrm>
          <a:prstGeom prst="rect">
            <a:avLst/>
          </a:prstGeom>
          <a:noFill/>
        </p:spPr>
        <p:txBody>
          <a:bodyPr wrap="none" rtlCol="0">
            <a:spAutoFit/>
          </a:bodyPr>
          <a:lstStyle/>
          <a:p>
            <a:r>
              <a:rPr lang="en-US" b="1" dirty="0" smtClean="0"/>
              <a:t>Figure 8.2 </a:t>
            </a:r>
            <a:r>
              <a:rPr lang="en-US" dirty="0" smtClean="0"/>
              <a:t>- Hacking</a:t>
            </a:r>
            <a:endParaRPr lang="en-GB" dirty="0"/>
          </a:p>
        </p:txBody>
      </p:sp>
      <p:sp>
        <p:nvSpPr>
          <p:cNvPr id="19" name="Title 1"/>
          <p:cNvSpPr>
            <a:spLocks noGrp="1"/>
          </p:cNvSpPr>
          <p:nvPr>
            <p:ph type="title"/>
          </p:nvPr>
        </p:nvSpPr>
        <p:spPr>
          <a:xfrm>
            <a:off x="35496" y="44624"/>
            <a:ext cx="9001000" cy="504056"/>
          </a:xfrm>
        </p:spPr>
        <p:txBody>
          <a:bodyPr>
            <a:noAutofit/>
          </a:bodyPr>
          <a:lstStyle/>
          <a:p>
            <a:r>
              <a:rPr lang="en-GB" sz="4200" dirty="0" smtClean="0"/>
              <a:t>5.3 – Threats – Data Security - Hacking</a:t>
            </a:r>
            <a:endParaRPr lang="en-GB" sz="4200" b="1" dirty="0" smtClean="0"/>
          </a:p>
        </p:txBody>
      </p:sp>
    </p:spTree>
    <p:extLst>
      <p:ext uri="{BB962C8B-B14F-4D97-AF65-F5344CB8AC3E}">
        <p14:creationId xmlns:p14="http://schemas.microsoft.com/office/powerpoint/2010/main" val="2800151191"/>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9755" y="1258415"/>
            <a:ext cx="5752429" cy="5139753"/>
            <a:chOff x="4363555" y="3808463"/>
            <a:chExt cx="5309936" cy="2107619"/>
          </a:xfrm>
        </p:grpSpPr>
        <p:sp>
          <p:nvSpPr>
            <p:cNvPr id="8" name="TextBox 7"/>
            <p:cNvSpPr txBox="1"/>
            <p:nvPr/>
          </p:nvSpPr>
          <p:spPr>
            <a:xfrm>
              <a:off x="6583937" y="5348148"/>
              <a:ext cx="3089554" cy="567934"/>
            </a:xfrm>
            <a:prstGeom prst="rect">
              <a:avLst/>
            </a:prstGeom>
            <a:solidFill>
              <a:schemeClr val="accent4">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Many ISP’s or web browsers filter out phishing emails.</a:t>
              </a:r>
            </a:p>
            <a:p>
              <a:pPr marL="173038" indent="-173038">
                <a:buClr>
                  <a:srgbClr val="00B050"/>
                </a:buClr>
                <a:buFont typeface="Arial" panose="020B0604020202020204" pitchFamily="34" charset="0"/>
                <a:buChar char="•"/>
              </a:pPr>
              <a:r>
                <a:rPr lang="en-US" sz="1400" dirty="0" smtClean="0"/>
                <a:t>Users should always be cautious when opening emails or attachments.</a:t>
              </a:r>
            </a:p>
            <a:p>
              <a:pPr marL="173038" indent="-173038">
                <a:buClr>
                  <a:srgbClr val="00B050"/>
                </a:buClr>
                <a:buFont typeface="Arial" panose="020B0604020202020204" pitchFamily="34" charset="0"/>
                <a:buChar char="•"/>
              </a:pPr>
              <a:r>
                <a:rPr lang="en-US" sz="1400" dirty="0" smtClean="0"/>
                <a:t>Don’t click on executable attachments that end in .exe, .bat, .com, or .php.</a:t>
              </a:r>
              <a:endParaRPr lang="en-GB" sz="1400" dirty="0"/>
            </a:p>
          </p:txBody>
        </p:sp>
        <p:sp>
          <p:nvSpPr>
            <p:cNvPr id="9" name="TextBox 8"/>
            <p:cNvSpPr txBox="1"/>
            <p:nvPr/>
          </p:nvSpPr>
          <p:spPr>
            <a:xfrm>
              <a:off x="6583127" y="4837754"/>
              <a:ext cx="3090364" cy="391243"/>
            </a:xfrm>
            <a:prstGeom prst="rect">
              <a:avLst/>
            </a:prstGeom>
            <a:solidFill>
              <a:schemeClr val="accent1">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The creator of the email can gain personal data, such as bank account data or credit card numbers, from the user.</a:t>
              </a:r>
              <a:endParaRPr lang="en-GB" sz="1400" dirty="0"/>
            </a:p>
          </p:txBody>
        </p:sp>
        <p:sp>
          <p:nvSpPr>
            <p:cNvPr id="10" name="TextBox 9"/>
            <p:cNvSpPr txBox="1"/>
            <p:nvPr/>
          </p:nvSpPr>
          <p:spPr>
            <a:xfrm>
              <a:off x="6583127" y="3808463"/>
              <a:ext cx="3090364" cy="921315"/>
            </a:xfrm>
            <a:prstGeom prst="rect">
              <a:avLst/>
            </a:prstGeom>
            <a:solidFill>
              <a:schemeClr val="accent3">
                <a:lumMod val="60000"/>
                <a:lumOff val="4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The creator sends out legitimate looking emails to target users. As soon as the recipient clicks on a link in the email or attachment, they are sent to a fake website or they are fooled into </a:t>
              </a:r>
              <a:r>
                <a:rPr lang="en-US" sz="1400" dirty="0"/>
                <a:t>giving personal data in replying to the email. The email often appears </a:t>
              </a:r>
              <a:r>
                <a:rPr lang="en-US" sz="1400" dirty="0" smtClean="0"/>
                <a:t>to come from a trusted source, such as a bank or well known service provider.</a:t>
              </a:r>
              <a:endParaRPr lang="en-GB" sz="1400" dirty="0"/>
            </a:p>
          </p:txBody>
        </p:sp>
        <p:cxnSp>
          <p:nvCxnSpPr>
            <p:cNvPr id="11" name="Straight Connector 10"/>
            <p:cNvCxnSpPr/>
            <p:nvPr/>
          </p:nvCxnSpPr>
          <p:spPr>
            <a:xfrm>
              <a:off x="4998952" y="4273361"/>
              <a:ext cx="0" cy="1340538"/>
            </a:xfrm>
            <a:prstGeom prst="line">
              <a:avLst/>
            </a:prstGeom>
            <a:ln w="38100">
              <a:solidFill>
                <a:srgbClr val="F53939"/>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363555" y="4950653"/>
              <a:ext cx="1368152" cy="151449"/>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US" b="1" dirty="0" smtClean="0"/>
                <a:t>Phishing</a:t>
              </a:r>
              <a:endParaRPr lang="en-GB" b="1" dirty="0"/>
            </a:p>
          </p:txBody>
        </p:sp>
        <p:cxnSp>
          <p:nvCxnSpPr>
            <p:cNvPr id="13" name="Straight Arrow Connector 12"/>
            <p:cNvCxnSpPr>
              <a:endCxn id="10" idx="1"/>
            </p:cNvCxnSpPr>
            <p:nvPr/>
          </p:nvCxnSpPr>
          <p:spPr>
            <a:xfrm flipV="1">
              <a:off x="4998952" y="4269122"/>
              <a:ext cx="1584175" cy="0"/>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998952" y="5613899"/>
              <a:ext cx="1584176" cy="0"/>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3"/>
              <a:endCxn id="9" idx="1"/>
            </p:cNvCxnSpPr>
            <p:nvPr/>
          </p:nvCxnSpPr>
          <p:spPr>
            <a:xfrm>
              <a:off x="5731707" y="5026378"/>
              <a:ext cx="851421" cy="6998"/>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Oval Callout 25"/>
          <p:cNvSpPr/>
          <p:nvPr/>
        </p:nvSpPr>
        <p:spPr>
          <a:xfrm>
            <a:off x="6444208" y="4043821"/>
            <a:ext cx="2339990" cy="2118294"/>
          </a:xfrm>
          <a:prstGeom prst="wedgeEllipseCallout">
            <a:avLst>
              <a:gd name="adj1" fmla="val -78893"/>
              <a:gd name="adj2" fmla="val 18352"/>
            </a:avLst>
          </a:prstGeom>
          <a:solidFill>
            <a:schemeClr val="accent6">
              <a:lumMod val="40000"/>
              <a:lumOff val="60000"/>
            </a:schemeClr>
          </a:solidFill>
          <a:ln>
            <a:solidFill>
              <a:srgbClr val="F53939"/>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400" dirty="0" smtClean="0">
                <a:solidFill>
                  <a:schemeClr val="tx1"/>
                </a:solidFill>
                <a:latin typeface="Arial" charset="0"/>
              </a:rPr>
              <a:t>Phishing emails </a:t>
            </a:r>
            <a:br>
              <a:rPr lang="en-US" sz="1400" dirty="0" smtClean="0">
                <a:solidFill>
                  <a:schemeClr val="tx1"/>
                </a:solidFill>
                <a:latin typeface="Arial" charset="0"/>
              </a:rPr>
            </a:br>
            <a:r>
              <a:rPr lang="en-US" sz="1400" dirty="0" smtClean="0">
                <a:solidFill>
                  <a:schemeClr val="tx1"/>
                </a:solidFill>
                <a:latin typeface="Arial" charset="0"/>
              </a:rPr>
              <a:t>often look legitimate by copying large companies, such as online stores, to try to convince users that the email is totally authentic</a:t>
            </a:r>
            <a:endParaRPr lang="en-GB" sz="1400" dirty="0">
              <a:solidFill>
                <a:schemeClr val="tx1"/>
              </a:solidFill>
              <a:latin typeface="Arial" charset="0"/>
            </a:endParaRPr>
          </a:p>
        </p:txBody>
      </p:sp>
      <p:sp>
        <p:nvSpPr>
          <p:cNvPr id="25" name="TextBox 24"/>
          <p:cNvSpPr txBox="1"/>
          <p:nvPr/>
        </p:nvSpPr>
        <p:spPr>
          <a:xfrm>
            <a:off x="314330" y="6237312"/>
            <a:ext cx="2364750" cy="369332"/>
          </a:xfrm>
          <a:prstGeom prst="rect">
            <a:avLst/>
          </a:prstGeom>
          <a:noFill/>
        </p:spPr>
        <p:txBody>
          <a:bodyPr wrap="none" rtlCol="0">
            <a:spAutoFit/>
          </a:bodyPr>
          <a:lstStyle/>
          <a:p>
            <a:r>
              <a:rPr lang="en-US" b="1" dirty="0" smtClean="0"/>
              <a:t>Figure 8.3 </a:t>
            </a:r>
            <a:r>
              <a:rPr lang="en-US" dirty="0" smtClean="0"/>
              <a:t>- Phishing</a:t>
            </a:r>
            <a:endParaRPr lang="en-GB" dirty="0"/>
          </a:p>
        </p:txBody>
      </p:sp>
      <p:sp>
        <p:nvSpPr>
          <p:cNvPr id="16" name="Title 1"/>
          <p:cNvSpPr>
            <a:spLocks noGrp="1"/>
          </p:cNvSpPr>
          <p:nvPr>
            <p:ph type="title"/>
          </p:nvPr>
        </p:nvSpPr>
        <p:spPr>
          <a:xfrm>
            <a:off x="70266" y="25116"/>
            <a:ext cx="8859452" cy="548680"/>
          </a:xfrm>
        </p:spPr>
        <p:txBody>
          <a:bodyPr>
            <a:noAutofit/>
          </a:bodyPr>
          <a:lstStyle/>
          <a:p>
            <a:r>
              <a:rPr lang="en-GB" sz="4200" dirty="0" smtClean="0"/>
              <a:t>5.3 – Threats – Data Security - Phishing</a:t>
            </a:r>
            <a:endParaRPr lang="en-GB" sz="4200" b="1" dirty="0" smtClean="0"/>
          </a:p>
        </p:txBody>
      </p:sp>
    </p:spTree>
    <p:extLst>
      <p:ext uri="{BB962C8B-B14F-4D97-AF65-F5344CB8AC3E}">
        <p14:creationId xmlns:p14="http://schemas.microsoft.com/office/powerpoint/2010/main" val="1686378954"/>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19" y="1052736"/>
            <a:ext cx="6653733" cy="3139321"/>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dirty="0" smtClean="0">
                <a:latin typeface="Calibri" panose="020F0502020204030204" pitchFamily="34" charset="0"/>
              </a:rPr>
              <a:t>Malicious use refers to, for example, deletion, fraud, identity theft and selling on personal data. A good example if a phishing attack is when a user is sent an email saying they have ordered an item from an online store. They will be asked to click </a:t>
            </a:r>
            <a:r>
              <a:rPr lang="en-US" dirty="0">
                <a:latin typeface="Calibri" panose="020F0502020204030204" pitchFamily="34" charset="0"/>
              </a:rPr>
              <a:t>o</a:t>
            </a:r>
            <a:r>
              <a:rPr lang="en-US" dirty="0" smtClean="0">
                <a:latin typeface="Calibri" panose="020F0502020204030204" pitchFamily="34" charset="0"/>
              </a:rPr>
              <a:t>n a link to see their order details. The link take the user to a page that shows a product code from a well known company. A message such as ‘if this order wasn’t made by you, please fill out the following form to cancel your order in the next 24hours’ is given. The form will ask for details such as credit card number, user’s address and so on. Some of the key clues are that links, such as how to ‘contact us’ don’t work.</a:t>
            </a:r>
          </a:p>
        </p:txBody>
      </p:sp>
      <p:graphicFrame>
        <p:nvGraphicFramePr>
          <p:cNvPr id="14" name="Table 13"/>
          <p:cNvGraphicFramePr>
            <a:graphicFrameLocks noGrp="1"/>
          </p:cNvGraphicFramePr>
          <p:nvPr>
            <p:extLst/>
          </p:nvPr>
        </p:nvGraphicFramePr>
        <p:xfrm>
          <a:off x="6948264" y="1161875"/>
          <a:ext cx="1835893" cy="5363469"/>
        </p:xfrm>
        <a:graphic>
          <a:graphicData uri="http://schemas.openxmlformats.org/drawingml/2006/table">
            <a:tbl>
              <a:tblPr firstRow="1" firstCol="1" lastRow="1" lastCol="1" bandRow="1" bandCol="1">
                <a:effectLst>
                  <a:outerShdw blurRad="127000" dist="38100" dir="2700000" sx="102000" sy="102000" algn="tl" rotWithShape="0">
                    <a:prstClr val="black">
                      <a:alpha val="40000"/>
                    </a:prstClr>
                  </a:outerShdw>
                </a:effectLst>
                <a:tableStyleId>{2D5ABB26-0587-4C30-8999-92F81FD0307C}</a:tableStyleId>
              </a:tblPr>
              <a:tblGrid>
                <a:gridCol w="1835893"/>
              </a:tblGrid>
              <a:tr h="410089">
                <a:tc>
                  <a:txBody>
                    <a:bodyPr/>
                    <a:lstStyle/>
                    <a:p>
                      <a:pPr>
                        <a:spcAft>
                          <a:spcPts val="0"/>
                        </a:spcAft>
                      </a:pPr>
                      <a:endParaRPr lang="en-GB" sz="14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3380">
                <a:tc>
                  <a:txBody>
                    <a:bodyPr/>
                    <a:lstStyle/>
                    <a:p>
                      <a:pPr marL="177800" indent="-177800" algn="l">
                        <a:spcAft>
                          <a:spcPts val="600"/>
                        </a:spcAft>
                        <a:buFontTx/>
                        <a:buBlip>
                          <a:blip r:embed="rId7"/>
                        </a:buBlip>
                      </a:pPr>
                      <a:r>
                        <a:rPr lang="en-GB" sz="1600" baseline="0" dirty="0" smtClean="0">
                          <a:solidFill>
                            <a:srgbClr val="FF0000"/>
                          </a:solidFill>
                          <a:effectLst/>
                          <a:latin typeface="Arial" pitchFamily="34" charset="0"/>
                          <a:ea typeface="Times New Roman"/>
                          <a:cs typeface="Arial" pitchFamily="34" charset="0"/>
                        </a:rPr>
                        <a:t>What is Ergonomics</a:t>
                      </a:r>
                    </a:p>
                    <a:p>
                      <a:pPr marL="177800" indent="-177800" algn="l">
                        <a:spcAft>
                          <a:spcPts val="600"/>
                        </a:spcAft>
                        <a:buFontTx/>
                        <a:buBlip>
                          <a:blip r:embed="rId7"/>
                        </a:buBlip>
                      </a:pPr>
                      <a:r>
                        <a:rPr lang="en-GB" sz="1600" baseline="0" dirty="0" smtClean="0">
                          <a:solidFill>
                            <a:schemeClr val="tx1"/>
                          </a:solidFill>
                          <a:effectLst/>
                          <a:latin typeface="Arial" pitchFamily="34" charset="0"/>
                          <a:ea typeface="Times New Roman"/>
                          <a:cs typeface="Arial" pitchFamily="34" charset="0"/>
                        </a:rPr>
                        <a:t>Why does the school not supply us with this stuff</a:t>
                      </a:r>
                    </a:p>
                    <a:p>
                      <a:pPr marL="177800" indent="-177800" algn="l">
                        <a:spcAft>
                          <a:spcPts val="600"/>
                        </a:spcAft>
                        <a:buFontTx/>
                        <a:buBlip>
                          <a:blip r:embed="rId7"/>
                        </a:buBlip>
                      </a:pPr>
                      <a:r>
                        <a:rPr lang="en-GB" sz="1600" baseline="0" dirty="0" smtClean="0">
                          <a:solidFill>
                            <a:srgbClr val="FF0000"/>
                          </a:solidFill>
                          <a:effectLst/>
                          <a:latin typeface="Arial" pitchFamily="34" charset="0"/>
                          <a:ea typeface="Times New Roman"/>
                          <a:cs typeface="Arial" pitchFamily="34" charset="0"/>
                        </a:rPr>
                        <a:t>How annoying is a printer noise.</a:t>
                      </a:r>
                    </a:p>
                    <a:p>
                      <a:pPr marL="177800" indent="-177800" algn="l">
                        <a:spcAft>
                          <a:spcPts val="600"/>
                        </a:spcAft>
                        <a:buFontTx/>
                        <a:buBlip>
                          <a:blip r:embed="rId7"/>
                        </a:buBlip>
                      </a:pPr>
                      <a:r>
                        <a:rPr lang="en-US" sz="1600" baseline="0" dirty="0" smtClean="0">
                          <a:solidFill>
                            <a:schemeClr val="tx1"/>
                          </a:solidFill>
                          <a:effectLst/>
                          <a:latin typeface="Arial" pitchFamily="34" charset="0"/>
                          <a:ea typeface="Times New Roman"/>
                          <a:cs typeface="Arial" pitchFamily="34" charset="0"/>
                        </a:rPr>
                        <a:t>How many decibels is the average computer room?</a:t>
                      </a:r>
                      <a:endParaRPr lang="en-GB" sz="160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7"/>
                        </a:buBlip>
                      </a:pPr>
                      <a:r>
                        <a:rPr lang="en-GB" sz="1600" baseline="0" dirty="0" smtClean="0">
                          <a:solidFill>
                            <a:srgbClr val="FF0000"/>
                          </a:solidFill>
                          <a:effectLst/>
                          <a:latin typeface="Arial" pitchFamily="34" charset="0"/>
                          <a:ea typeface="Times New Roman"/>
                          <a:cs typeface="Arial" pitchFamily="34" charset="0"/>
                        </a:rPr>
                        <a:t>Do I need a break yet, it has been an hour.</a:t>
                      </a:r>
                    </a:p>
                    <a:p>
                      <a:pPr marL="177800" indent="-177800" algn="l">
                        <a:spcAft>
                          <a:spcPts val="600"/>
                        </a:spcAft>
                        <a:buFontTx/>
                        <a:buBlip>
                          <a:blip r:embed="rId7"/>
                        </a:buBlip>
                      </a:pPr>
                      <a:r>
                        <a:rPr lang="en-US" sz="1600" baseline="0" dirty="0" smtClean="0">
                          <a:solidFill>
                            <a:schemeClr val="tx1"/>
                          </a:solidFill>
                          <a:effectLst/>
                          <a:latin typeface="Arial" pitchFamily="34" charset="0"/>
                          <a:ea typeface="Times New Roman"/>
                          <a:cs typeface="Arial" pitchFamily="34" charset="0"/>
                        </a:rPr>
                        <a:t>Gamers thumb, elbow, goggle eyed syndrome.</a:t>
                      </a:r>
                      <a:endParaRPr lang="en-GB" sz="160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5" name="Picture 4" descr="Think About"/>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91274" y="1196752"/>
            <a:ext cx="1749872" cy="310891"/>
          </a:xfrm>
          <a:prstGeom prst="rect">
            <a:avLst/>
          </a:prstGeom>
          <a:noFill/>
          <a:extLst>
            <a:ext uri="{909E8E84-426E-40DD-AFC4-6F175D3DCCD1}">
              <a14:hiddenFill xmlns:a14="http://schemas.microsoft.com/office/drawing/2010/main">
                <a:solidFill>
                  <a:srgbClr val="FFFFFF"/>
                </a:solidFill>
              </a14:hiddenFill>
            </a:ext>
          </a:extLst>
        </p:spPr>
      </p:pic>
      <p:pic>
        <p:nvPicPr>
          <p:cNvPr id="3" name="How Phishing 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5536" y="4313605"/>
            <a:ext cx="2843808" cy="2132856"/>
          </a:xfrm>
          <a:prstGeom prst="rect">
            <a:avLst/>
          </a:prstGeom>
        </p:spPr>
      </p:pic>
      <p:pic>
        <p:nvPicPr>
          <p:cNvPr id="5" name="How to protect yourself from phishing and smishi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385145" y="4298079"/>
            <a:ext cx="3419103" cy="2148382"/>
          </a:xfrm>
          <a:prstGeom prst="rect">
            <a:avLst/>
          </a:prstGeom>
        </p:spPr>
      </p:pic>
      <p:sp>
        <p:nvSpPr>
          <p:cNvPr id="10" name="Title 1"/>
          <p:cNvSpPr>
            <a:spLocks noGrp="1"/>
          </p:cNvSpPr>
          <p:nvPr>
            <p:ph type="title"/>
          </p:nvPr>
        </p:nvSpPr>
        <p:spPr>
          <a:xfrm>
            <a:off x="35496" y="44624"/>
            <a:ext cx="9001000" cy="504056"/>
          </a:xfrm>
        </p:spPr>
        <p:txBody>
          <a:bodyPr>
            <a:noAutofit/>
          </a:bodyPr>
          <a:lstStyle/>
          <a:p>
            <a:r>
              <a:rPr lang="en-GB" sz="4200" dirty="0" smtClean="0"/>
              <a:t>5.3 – Threats – Data Security - Phishing</a:t>
            </a:r>
            <a:endParaRPr lang="en-GB" sz="4200" b="1" dirty="0" smtClean="0"/>
          </a:p>
        </p:txBody>
      </p:sp>
    </p:spTree>
    <p:extLst>
      <p:ext uri="{BB962C8B-B14F-4D97-AF65-F5344CB8AC3E}">
        <p14:creationId xmlns:p14="http://schemas.microsoft.com/office/powerpoint/2010/main" val="1102373621"/>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841" y="1052736"/>
            <a:ext cx="6653411" cy="5501506"/>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850" b="1" dirty="0" smtClean="0">
                <a:solidFill>
                  <a:srgbClr val="FF0000"/>
                </a:solidFill>
                <a:latin typeface="Calibri" panose="020F0502020204030204" pitchFamily="34" charset="0"/>
              </a:rPr>
              <a:t>Smishing</a:t>
            </a:r>
            <a:r>
              <a:rPr lang="en-US" sz="1850" dirty="0" smtClean="0">
                <a:solidFill>
                  <a:srgbClr val="FF0000"/>
                </a:solidFill>
                <a:latin typeface="Calibri" panose="020F0502020204030204" pitchFamily="34" charset="0"/>
              </a:rPr>
              <a:t> </a:t>
            </a:r>
            <a:r>
              <a:rPr lang="en-US" sz="1850" dirty="0" smtClean="0">
                <a:latin typeface="Calibri" panose="020F0502020204030204" pitchFamily="34" charset="0"/>
              </a:rPr>
              <a:t>– short for SMS phishing – uses the SMS system of mobile phones to send out fake text messages, similar to phishing. These scams often use a URL or telephone number embedded in the text message. The recipient will be asked to log on to the website or make a telephone call. If they do, they will be asked to supply personal details such as credit card numbers or passwords. As with phishing attacks, the text message will appear to come from a legitimate source and will make a claim, i.e. that they have won a prize or that they need to contact their bank urgently. Most people believe that only computers are liable to security threats; mobile phones aren’t at risk. This makes smishing a particularly dangerous security threat to many people.</a:t>
            </a:r>
          </a:p>
          <a:p>
            <a:pPr marL="234950" indent="-234950">
              <a:buClr>
                <a:srgbClr val="00B050"/>
              </a:buClr>
              <a:buSzPct val="93000"/>
              <a:buFont typeface="Wingdings 3" panose="05040102010807070707" pitchFamily="18" charset="2"/>
              <a:buChar char=""/>
            </a:pPr>
            <a:r>
              <a:rPr lang="en-US" sz="1850" b="1" dirty="0" smtClean="0">
                <a:solidFill>
                  <a:srgbClr val="FF0000"/>
                </a:solidFill>
                <a:latin typeface="Calibri" panose="020F0502020204030204" pitchFamily="34" charset="0"/>
              </a:rPr>
              <a:t>Vishing</a:t>
            </a:r>
            <a:r>
              <a:rPr lang="en-US" sz="1850" dirty="0" smtClean="0">
                <a:solidFill>
                  <a:srgbClr val="FF0000"/>
                </a:solidFill>
                <a:latin typeface="Calibri" panose="020F0502020204030204" pitchFamily="34" charset="0"/>
              </a:rPr>
              <a:t> </a:t>
            </a:r>
            <a:r>
              <a:rPr lang="en-US" sz="1850" dirty="0" smtClean="0">
                <a:latin typeface="Calibri" panose="020F0502020204030204" pitchFamily="34" charset="0"/>
              </a:rPr>
              <a:t>(voice mail phishing) – is another variation of phishing. This uses a voice mail message to trick the user into calling the telephone number contained in the message. As with all phishing attacks, the user will be asked to supply personal data thinking they are talking to a legitimate company.</a:t>
            </a:r>
          </a:p>
          <a:p>
            <a:pPr algn="ctr">
              <a:buClr>
                <a:srgbClr val="00B050"/>
              </a:buClr>
              <a:buSzPct val="93000"/>
            </a:pPr>
            <a:r>
              <a:rPr lang="en-US" sz="1850" dirty="0" smtClean="0">
                <a:latin typeface="Calibri" panose="020F0502020204030204" pitchFamily="34" charset="0"/>
                <a:hlinkClick r:id="rId3" action="ppaction://hlinkfile"/>
              </a:rPr>
              <a:t>Smishing example</a:t>
            </a:r>
            <a:r>
              <a:rPr lang="en-US" sz="1850" dirty="0" smtClean="0">
                <a:latin typeface="Calibri" panose="020F0502020204030204" pitchFamily="34" charset="0"/>
              </a:rPr>
              <a:t>	                 </a:t>
            </a:r>
            <a:r>
              <a:rPr lang="en-US" sz="1850" dirty="0" smtClean="0">
                <a:latin typeface="Calibri" panose="020F0502020204030204" pitchFamily="34" charset="0"/>
                <a:hlinkClick r:id="rId4" action="ppaction://hlinkfile"/>
              </a:rPr>
              <a:t>Vishing example</a:t>
            </a:r>
            <a:endParaRPr lang="en-US" sz="1850" dirty="0" smtClean="0">
              <a:latin typeface="Calibri" panose="020F0502020204030204" pitchFamily="34" charset="0"/>
            </a:endParaRPr>
          </a:p>
        </p:txBody>
      </p:sp>
      <p:graphicFrame>
        <p:nvGraphicFramePr>
          <p:cNvPr id="14" name="Table 13"/>
          <p:cNvGraphicFramePr>
            <a:graphicFrameLocks noGrp="1"/>
          </p:cNvGraphicFramePr>
          <p:nvPr>
            <p:extLst/>
          </p:nvPr>
        </p:nvGraphicFramePr>
        <p:xfrm>
          <a:off x="6948264" y="1161875"/>
          <a:ext cx="1835893" cy="5363469"/>
        </p:xfrm>
        <a:graphic>
          <a:graphicData uri="http://schemas.openxmlformats.org/drawingml/2006/table">
            <a:tbl>
              <a:tblPr firstRow="1" firstCol="1" lastRow="1" lastCol="1" bandRow="1" bandCol="1">
                <a:effectLst>
                  <a:outerShdw blurRad="127000" dist="38100" dir="2700000" sx="102000" sy="102000" algn="tl" rotWithShape="0">
                    <a:prstClr val="black">
                      <a:alpha val="40000"/>
                    </a:prstClr>
                  </a:outerShdw>
                </a:effectLst>
                <a:tableStyleId>{2D5ABB26-0587-4C30-8999-92F81FD0307C}</a:tableStyleId>
              </a:tblPr>
              <a:tblGrid>
                <a:gridCol w="1835893"/>
              </a:tblGrid>
              <a:tr h="410089">
                <a:tc>
                  <a:txBody>
                    <a:bodyPr/>
                    <a:lstStyle/>
                    <a:p>
                      <a:pPr>
                        <a:spcAft>
                          <a:spcPts val="0"/>
                        </a:spcAft>
                      </a:pPr>
                      <a:endParaRPr lang="en-GB" sz="14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3380">
                <a:tc>
                  <a:txBody>
                    <a:bodyPr/>
                    <a:lstStyle/>
                    <a:p>
                      <a:pPr marL="177800" indent="-177800" algn="l">
                        <a:spcAft>
                          <a:spcPts val="600"/>
                        </a:spcAft>
                        <a:buFontTx/>
                        <a:buBlip>
                          <a:blip r:embed="rId5"/>
                        </a:buBlip>
                      </a:pPr>
                      <a:r>
                        <a:rPr lang="en-GB" sz="1600" baseline="0" dirty="0" smtClean="0">
                          <a:solidFill>
                            <a:srgbClr val="FF0000"/>
                          </a:solidFill>
                          <a:effectLst/>
                          <a:latin typeface="Arial" pitchFamily="34" charset="0"/>
                          <a:ea typeface="Times New Roman"/>
                          <a:cs typeface="Arial" pitchFamily="34" charset="0"/>
                        </a:rPr>
                        <a:t>What is Ergonomics</a:t>
                      </a:r>
                    </a:p>
                    <a:p>
                      <a:pPr marL="177800" indent="-177800" algn="l">
                        <a:spcAft>
                          <a:spcPts val="600"/>
                        </a:spcAft>
                        <a:buFontTx/>
                        <a:buBlip>
                          <a:blip r:embed="rId5"/>
                        </a:buBlip>
                      </a:pPr>
                      <a:r>
                        <a:rPr lang="en-GB" sz="1600" baseline="0" dirty="0" smtClean="0">
                          <a:solidFill>
                            <a:schemeClr val="tx1"/>
                          </a:solidFill>
                          <a:effectLst/>
                          <a:latin typeface="Arial" pitchFamily="34" charset="0"/>
                          <a:ea typeface="Times New Roman"/>
                          <a:cs typeface="Arial" pitchFamily="34" charset="0"/>
                        </a:rPr>
                        <a:t>Why does the school not supply us with this stuff</a:t>
                      </a:r>
                    </a:p>
                    <a:p>
                      <a:pPr marL="177800" indent="-177800" algn="l">
                        <a:spcAft>
                          <a:spcPts val="600"/>
                        </a:spcAft>
                        <a:buFontTx/>
                        <a:buBlip>
                          <a:blip r:embed="rId5"/>
                        </a:buBlip>
                      </a:pPr>
                      <a:r>
                        <a:rPr lang="en-GB" sz="1600" baseline="0" dirty="0" smtClean="0">
                          <a:solidFill>
                            <a:srgbClr val="FF0000"/>
                          </a:solidFill>
                          <a:effectLst/>
                          <a:latin typeface="Arial" pitchFamily="34" charset="0"/>
                          <a:ea typeface="Times New Roman"/>
                          <a:cs typeface="Arial" pitchFamily="34" charset="0"/>
                        </a:rPr>
                        <a:t>How annoying is a printer noise.</a:t>
                      </a:r>
                    </a:p>
                    <a:p>
                      <a:pPr marL="177800" indent="-177800" algn="l">
                        <a:spcAft>
                          <a:spcPts val="600"/>
                        </a:spcAft>
                        <a:buFontTx/>
                        <a:buBlip>
                          <a:blip r:embed="rId5"/>
                        </a:buBlip>
                      </a:pPr>
                      <a:r>
                        <a:rPr lang="en-US" sz="1600" baseline="0" dirty="0" smtClean="0">
                          <a:solidFill>
                            <a:schemeClr val="tx1"/>
                          </a:solidFill>
                          <a:effectLst/>
                          <a:latin typeface="Arial" pitchFamily="34" charset="0"/>
                          <a:ea typeface="Times New Roman"/>
                          <a:cs typeface="Arial" pitchFamily="34" charset="0"/>
                        </a:rPr>
                        <a:t>How many decibels is the average computer room?</a:t>
                      </a:r>
                      <a:endParaRPr lang="en-GB" sz="160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5"/>
                        </a:buBlip>
                      </a:pPr>
                      <a:r>
                        <a:rPr lang="en-GB" sz="1600" baseline="0" dirty="0" smtClean="0">
                          <a:solidFill>
                            <a:srgbClr val="FF0000"/>
                          </a:solidFill>
                          <a:effectLst/>
                          <a:latin typeface="Arial" pitchFamily="34" charset="0"/>
                          <a:ea typeface="Times New Roman"/>
                          <a:cs typeface="Arial" pitchFamily="34" charset="0"/>
                        </a:rPr>
                        <a:t>Do I need a break yet, it has been an hour.</a:t>
                      </a:r>
                    </a:p>
                    <a:p>
                      <a:pPr marL="177800" indent="-177800" algn="l">
                        <a:spcAft>
                          <a:spcPts val="600"/>
                        </a:spcAft>
                        <a:buFontTx/>
                        <a:buBlip>
                          <a:blip r:embed="rId5"/>
                        </a:buBlip>
                      </a:pPr>
                      <a:r>
                        <a:rPr lang="en-US" sz="1600" baseline="0" dirty="0" smtClean="0">
                          <a:solidFill>
                            <a:schemeClr val="tx1"/>
                          </a:solidFill>
                          <a:effectLst/>
                          <a:latin typeface="Arial" pitchFamily="34" charset="0"/>
                          <a:ea typeface="Times New Roman"/>
                          <a:cs typeface="Arial" pitchFamily="34" charset="0"/>
                        </a:rPr>
                        <a:t>Gamers thumb, elbow, goggle eyed syndrome.</a:t>
                      </a:r>
                      <a:endParaRPr lang="en-GB" sz="160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5" name="Picture 4" descr="Think Abou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991274" y="1196752"/>
            <a:ext cx="1749872" cy="31089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5496" y="44624"/>
            <a:ext cx="9001000" cy="504056"/>
          </a:xfrm>
        </p:spPr>
        <p:txBody>
          <a:bodyPr>
            <a:noAutofit/>
          </a:bodyPr>
          <a:lstStyle/>
          <a:p>
            <a:r>
              <a:rPr lang="en-GB" sz="4200" dirty="0" smtClean="0"/>
              <a:t>5.3 – Threats – Data Security - Smishing</a:t>
            </a:r>
            <a:endParaRPr lang="en-GB" sz="4200" b="1" dirty="0" smtClean="0"/>
          </a:p>
        </p:txBody>
      </p:sp>
    </p:spTree>
    <p:extLst>
      <p:ext uri="{BB962C8B-B14F-4D97-AF65-F5344CB8AC3E}">
        <p14:creationId xmlns:p14="http://schemas.microsoft.com/office/powerpoint/2010/main" val="3758521822"/>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58828" cy="5586145"/>
          </a:xfrm>
          <a:prstGeom prst="rect">
            <a:avLst/>
          </a:prstGeom>
        </p:spPr>
        <p:txBody>
          <a:bodyPr wrap="square">
            <a:spAutoFit/>
          </a:bodyPr>
          <a:lstStyle/>
          <a:p>
            <a:pPr marL="339725" indent="-339725">
              <a:buClr>
                <a:srgbClr val="00B050"/>
              </a:buClr>
              <a:buFont typeface="Wingdings 3" panose="05040102010807070707" pitchFamily="18" charset="2"/>
              <a:buChar char=""/>
            </a:pPr>
            <a:r>
              <a:rPr lang="en-US" sz="1700" dirty="0" smtClean="0"/>
              <a:t>Morals means your own personal line in the sand, not a legal line but something  you will and will not do. Ethics is the acceptable nations line in the sand.</a:t>
            </a:r>
          </a:p>
          <a:p>
            <a:pPr marL="339725" indent="-339725">
              <a:buClr>
                <a:srgbClr val="00B050"/>
              </a:buClr>
              <a:buFont typeface="Wingdings 3" panose="05040102010807070707" pitchFamily="18" charset="2"/>
              <a:buChar char=""/>
            </a:pPr>
            <a:r>
              <a:rPr lang="en-US" sz="1700" dirty="0" smtClean="0"/>
              <a:t>For example, morally if you found a purse on the ground you would try to return it. Ethically people do not generally jump queues or shout abuse at public servants.</a:t>
            </a:r>
          </a:p>
          <a:p>
            <a:pPr marL="339725" indent="-339725">
              <a:buClr>
                <a:srgbClr val="00B050"/>
              </a:buClr>
              <a:buFont typeface="Wingdings 3" panose="05040102010807070707" pitchFamily="18" charset="2"/>
              <a:buChar char=""/>
            </a:pPr>
            <a:r>
              <a:rPr lang="en-US" sz="1700" dirty="0" smtClean="0"/>
              <a:t>There are  a lot of legal issues in ICT that have to be abided by, a lot of Ethical issues that should be abided by and a lot of moral stand people do abide by. The separation from these is important but legally it is rarely judged.</a:t>
            </a:r>
          </a:p>
          <a:p>
            <a:pPr marL="339725" indent="-339725">
              <a:buClr>
                <a:srgbClr val="00B050"/>
              </a:buClr>
              <a:buFont typeface="Wingdings 3" panose="05040102010807070707" pitchFamily="18" charset="2"/>
              <a:buChar char=""/>
            </a:pPr>
            <a:r>
              <a:rPr lang="en-US" sz="1700" dirty="0" smtClean="0"/>
              <a:t>For example, download one file from a file sharing site and they almost probably, will not come looking for you. But the fear of this ‘almost probably’ scenario is enough to deter a lot of people.</a:t>
            </a:r>
          </a:p>
          <a:p>
            <a:pPr marL="339725" indent="-339725">
              <a:buClr>
                <a:srgbClr val="00B050"/>
              </a:buClr>
              <a:buFont typeface="Wingdings 3" panose="05040102010807070707" pitchFamily="18" charset="2"/>
              <a:buChar char=""/>
            </a:pPr>
            <a:r>
              <a:rPr lang="en-US" sz="1700" dirty="0" smtClean="0"/>
              <a:t>Ethically a nation will watch something online like football knowing that it is against the law but technically they are not taking the program, they are ‘borrowing it’ for a short period of time.</a:t>
            </a:r>
          </a:p>
          <a:p>
            <a:pPr>
              <a:buClr>
                <a:srgbClr val="00B050"/>
              </a:buClr>
            </a:pPr>
            <a:r>
              <a:rPr lang="en-US" sz="1700" b="1" dirty="0" smtClean="0">
                <a:solidFill>
                  <a:srgbClr val="FF0000"/>
                </a:solidFill>
              </a:rPr>
              <a:t>Task 1</a:t>
            </a:r>
            <a:r>
              <a:rPr lang="en-US" sz="1700" dirty="0" smtClean="0">
                <a:solidFill>
                  <a:srgbClr val="FF0000"/>
                </a:solidFill>
              </a:rPr>
              <a:t>: Would you click on a link if it looked interesting but a bit dubious.</a:t>
            </a:r>
          </a:p>
          <a:p>
            <a:pPr marL="339725" indent="-339725">
              <a:buClr>
                <a:srgbClr val="00B050"/>
              </a:buClr>
              <a:buFont typeface="Wingdings 3" panose="05040102010807070707" pitchFamily="18" charset="2"/>
              <a:buChar char=""/>
            </a:pPr>
            <a:r>
              <a:rPr lang="en-US" sz="1700" dirty="0" smtClean="0">
                <a:solidFill>
                  <a:srgbClr val="FF0000"/>
                </a:solidFill>
              </a:rPr>
              <a:t>Would you return a pound coin, 5 pound note, ten pound note, twenty. Where is your moral line in the sand.</a:t>
            </a:r>
          </a:p>
          <a:p>
            <a:pPr marL="339725" indent="-339725">
              <a:buClr>
                <a:srgbClr val="00B050"/>
              </a:buClr>
              <a:buFont typeface="Wingdings 3" panose="05040102010807070707" pitchFamily="18" charset="2"/>
              <a:buChar char=""/>
            </a:pPr>
            <a:r>
              <a:rPr lang="en-US" sz="1700" dirty="0" smtClean="0">
                <a:solidFill>
                  <a:srgbClr val="FF0000"/>
                </a:solidFill>
              </a:rPr>
              <a:t>Would you download a movie that has been on TV. Discuss.</a:t>
            </a:r>
            <a:endParaRPr lang="en-US" sz="1700" dirty="0">
              <a:solidFill>
                <a:srgbClr val="FF0000"/>
              </a:solidFill>
            </a:endParaRPr>
          </a:p>
        </p:txBody>
      </p:sp>
      <p:sp>
        <p:nvSpPr>
          <p:cNvPr id="18" name="Title 1"/>
          <p:cNvSpPr>
            <a:spLocks noGrp="1"/>
          </p:cNvSpPr>
          <p:nvPr>
            <p:ph type="title"/>
          </p:nvPr>
        </p:nvSpPr>
        <p:spPr>
          <a:xfrm>
            <a:off x="35496" y="44624"/>
            <a:ext cx="7776864" cy="432048"/>
          </a:xfrm>
        </p:spPr>
        <p:txBody>
          <a:bodyPr>
            <a:noAutofit/>
          </a:bodyPr>
          <a:lstStyle/>
          <a:p>
            <a:r>
              <a:rPr lang="en-GB" dirty="0" smtClean="0"/>
              <a:t>5.1 – Ethical Issues</a:t>
            </a:r>
            <a:endParaRPr lang="en-GB"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3612519469"/>
              </p:ext>
            </p:extLst>
          </p:nvPr>
        </p:nvGraphicFramePr>
        <p:xfrm>
          <a:off x="7164288" y="1052736"/>
          <a:ext cx="1656184" cy="5586145"/>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56184"/>
              </a:tblGrid>
              <a:tr h="422472">
                <a:tc>
                  <a:txBody>
                    <a:bodyPr/>
                    <a:lstStyle/>
                    <a:p>
                      <a:pPr>
                        <a:spcAft>
                          <a:spcPts val="0"/>
                        </a:spcAft>
                      </a:pPr>
                      <a:endParaRPr lang="en-GB" sz="138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Morals means personal responsibility, ethics means a nations moral responsibility</a:t>
                      </a:r>
                    </a:p>
                    <a:p>
                      <a:pPr marL="177800" indent="-177800" algn="l">
                        <a:spcAft>
                          <a:spcPts val="600"/>
                        </a:spcAft>
                        <a:buFontTx/>
                        <a:buBlip>
                          <a:blip r:embed="rId3"/>
                        </a:buBlip>
                      </a:pPr>
                      <a:r>
                        <a:rPr lang="en-GB" sz="1380" baseline="0" dirty="0" smtClean="0">
                          <a:solidFill>
                            <a:schemeClr val="tx1"/>
                          </a:solidFill>
                          <a:effectLst/>
                          <a:latin typeface="Arial" pitchFamily="34" charset="0"/>
                          <a:ea typeface="Times New Roman"/>
                          <a:cs typeface="Arial" pitchFamily="34" charset="0"/>
                        </a:rPr>
                        <a:t>If you store one music file you are breaking the law.</a:t>
                      </a:r>
                    </a:p>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Watching something in a room with more than 5 people without licence is breaking the law</a:t>
                      </a:r>
                    </a:p>
                    <a:p>
                      <a:pPr marL="177800" indent="-177800" algn="l">
                        <a:spcAft>
                          <a:spcPts val="600"/>
                        </a:spcAft>
                        <a:buFontTx/>
                        <a:buBlip>
                          <a:blip r:embed="rId3"/>
                        </a:buBlip>
                      </a:pPr>
                      <a:r>
                        <a:rPr lang="en-GB" sz="1380" baseline="0" dirty="0" smtClean="0">
                          <a:solidFill>
                            <a:schemeClr val="tx1"/>
                          </a:solidFill>
                          <a:effectLst/>
                          <a:latin typeface="Arial" pitchFamily="34" charset="0"/>
                          <a:ea typeface="Times New Roman"/>
                          <a:cs typeface="Arial" pitchFamily="34" charset="0"/>
                        </a:rPr>
                        <a:t>Singing a song out loud is breaking the law.</a:t>
                      </a:r>
                    </a:p>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Find one student in the room who is not breaking the law.</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140247"/>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9755" y="1258414"/>
            <a:ext cx="5752429" cy="5139753"/>
            <a:chOff x="4363555" y="3808463"/>
            <a:chExt cx="5309936" cy="2107619"/>
          </a:xfrm>
        </p:grpSpPr>
        <p:sp>
          <p:nvSpPr>
            <p:cNvPr id="8" name="TextBox 7"/>
            <p:cNvSpPr txBox="1"/>
            <p:nvPr/>
          </p:nvSpPr>
          <p:spPr>
            <a:xfrm>
              <a:off x="6583937" y="5348148"/>
              <a:ext cx="3089554" cy="567934"/>
            </a:xfrm>
            <a:prstGeom prst="rect">
              <a:avLst/>
            </a:prstGeom>
            <a:solidFill>
              <a:schemeClr val="accent4">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Some anti-spyware software can identify and remove pharming code from a user’s computer</a:t>
              </a:r>
            </a:p>
            <a:p>
              <a:pPr marL="173038" indent="-173038">
                <a:buClr>
                  <a:srgbClr val="00B050"/>
                </a:buClr>
                <a:buFont typeface="Arial" panose="020B0604020202020204" pitchFamily="34" charset="0"/>
                <a:buChar char="•"/>
              </a:pPr>
              <a:r>
                <a:rPr lang="en-US" sz="1400" dirty="0" smtClean="0"/>
                <a:t>The user should always be alert and look out for clues that they are being redirected to another website.</a:t>
              </a:r>
              <a:endParaRPr lang="en-GB" sz="1400" dirty="0"/>
            </a:p>
          </p:txBody>
        </p:sp>
        <p:sp>
          <p:nvSpPr>
            <p:cNvPr id="9" name="TextBox 8"/>
            <p:cNvSpPr txBox="1"/>
            <p:nvPr/>
          </p:nvSpPr>
          <p:spPr>
            <a:xfrm>
              <a:off x="6583127" y="4514940"/>
              <a:ext cx="3090364" cy="744625"/>
            </a:xfrm>
            <a:prstGeom prst="rect">
              <a:avLst/>
            </a:prstGeom>
            <a:solidFill>
              <a:schemeClr val="accent1">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The creator of the malicious code can gain access to personal data such as credit card details from users when they visit the fake website, usually the website appears to be that of a well known or trusted company.</a:t>
              </a:r>
            </a:p>
            <a:p>
              <a:pPr marL="173038" indent="-173038">
                <a:buClr>
                  <a:srgbClr val="00B050"/>
                </a:buClr>
                <a:buFont typeface="Arial" panose="020B0604020202020204" pitchFamily="34" charset="0"/>
                <a:buChar char="•"/>
              </a:pPr>
              <a:r>
                <a:rPr lang="en-US" sz="1400" dirty="0" smtClean="0"/>
                <a:t>Pharming can lead to fraud or identity theft.</a:t>
              </a:r>
              <a:endParaRPr lang="en-GB" sz="1400" dirty="0"/>
            </a:p>
          </p:txBody>
        </p:sp>
        <p:sp>
          <p:nvSpPr>
            <p:cNvPr id="10" name="TextBox 9"/>
            <p:cNvSpPr txBox="1"/>
            <p:nvPr/>
          </p:nvSpPr>
          <p:spPr>
            <a:xfrm>
              <a:off x="6583127" y="3808463"/>
              <a:ext cx="3090364" cy="567934"/>
            </a:xfrm>
            <a:prstGeom prst="rect">
              <a:avLst/>
            </a:prstGeom>
            <a:solidFill>
              <a:schemeClr val="accent3">
                <a:lumMod val="60000"/>
                <a:lumOff val="4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This is malicious code installed on a user’s computer or on a web server, the code will redirect the user to a fake website without their knowledge (the user doesn’t have to take any action, unlike phishing)</a:t>
              </a:r>
              <a:endParaRPr lang="en-GB" sz="1400" dirty="0"/>
            </a:p>
          </p:txBody>
        </p:sp>
        <p:cxnSp>
          <p:nvCxnSpPr>
            <p:cNvPr id="11" name="Straight Connector 10"/>
            <p:cNvCxnSpPr/>
            <p:nvPr/>
          </p:nvCxnSpPr>
          <p:spPr>
            <a:xfrm>
              <a:off x="4998952" y="4092430"/>
              <a:ext cx="0" cy="1521469"/>
            </a:xfrm>
            <a:prstGeom prst="line">
              <a:avLst/>
            </a:prstGeom>
            <a:ln w="38100">
              <a:solidFill>
                <a:srgbClr val="F53939"/>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363555" y="4816650"/>
              <a:ext cx="1368152" cy="151449"/>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US" b="1" dirty="0" smtClean="0"/>
                <a:t>Pharming</a:t>
              </a:r>
              <a:endParaRPr lang="en-GB" b="1" dirty="0"/>
            </a:p>
          </p:txBody>
        </p:sp>
        <p:cxnSp>
          <p:nvCxnSpPr>
            <p:cNvPr id="13" name="Straight Arrow Connector 12"/>
            <p:cNvCxnSpPr>
              <a:endCxn id="10" idx="1"/>
            </p:cNvCxnSpPr>
            <p:nvPr/>
          </p:nvCxnSpPr>
          <p:spPr>
            <a:xfrm>
              <a:off x="4998952" y="4092430"/>
              <a:ext cx="1584175" cy="0"/>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998952" y="5613899"/>
              <a:ext cx="1584176" cy="0"/>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3"/>
              <a:endCxn id="9" idx="1"/>
            </p:cNvCxnSpPr>
            <p:nvPr/>
          </p:nvCxnSpPr>
          <p:spPr>
            <a:xfrm flipV="1">
              <a:off x="5731707" y="4887253"/>
              <a:ext cx="851421" cy="5122"/>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Oval Callout 25"/>
          <p:cNvSpPr/>
          <p:nvPr/>
        </p:nvSpPr>
        <p:spPr>
          <a:xfrm>
            <a:off x="6444208" y="4043821"/>
            <a:ext cx="2339990" cy="2118294"/>
          </a:xfrm>
          <a:prstGeom prst="wedgeEllipseCallout">
            <a:avLst>
              <a:gd name="adj1" fmla="val -78893"/>
              <a:gd name="adj2" fmla="val 18352"/>
            </a:avLst>
          </a:prstGeom>
          <a:solidFill>
            <a:schemeClr val="accent6">
              <a:lumMod val="40000"/>
              <a:lumOff val="60000"/>
            </a:schemeClr>
          </a:solidFill>
          <a:ln>
            <a:solidFill>
              <a:srgbClr val="F53939"/>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400" dirty="0" smtClean="0">
                <a:solidFill>
                  <a:schemeClr val="tx1"/>
                </a:solidFill>
                <a:latin typeface="Arial" charset="0"/>
              </a:rPr>
              <a:t>The user </a:t>
            </a:r>
            <a:br>
              <a:rPr lang="en-US" sz="1400" dirty="0" smtClean="0">
                <a:solidFill>
                  <a:schemeClr val="tx1"/>
                </a:solidFill>
                <a:latin typeface="Arial" charset="0"/>
              </a:rPr>
            </a:br>
            <a:r>
              <a:rPr lang="en-US" sz="1400" dirty="0" smtClean="0">
                <a:solidFill>
                  <a:schemeClr val="tx1"/>
                </a:solidFill>
                <a:latin typeface="Arial" charset="0"/>
              </a:rPr>
              <a:t>should look for clues that they are being connected to a secure website, they should look out for https in the URL or use the padlock symbol.</a:t>
            </a:r>
            <a:endParaRPr lang="en-GB" sz="1400" dirty="0">
              <a:solidFill>
                <a:schemeClr val="tx1"/>
              </a:solidFill>
              <a:latin typeface="Arial" charset="0"/>
            </a:endParaRPr>
          </a:p>
        </p:txBody>
      </p:sp>
      <p:sp>
        <p:nvSpPr>
          <p:cNvPr id="25" name="TextBox 24"/>
          <p:cNvSpPr txBox="1"/>
          <p:nvPr/>
        </p:nvSpPr>
        <p:spPr>
          <a:xfrm>
            <a:off x="314330" y="6237312"/>
            <a:ext cx="2364750" cy="369332"/>
          </a:xfrm>
          <a:prstGeom prst="rect">
            <a:avLst/>
          </a:prstGeom>
          <a:noFill/>
        </p:spPr>
        <p:txBody>
          <a:bodyPr wrap="none" rtlCol="0">
            <a:spAutoFit/>
          </a:bodyPr>
          <a:lstStyle/>
          <a:p>
            <a:r>
              <a:rPr lang="en-US" b="1" dirty="0" smtClean="0"/>
              <a:t>Figure 8.4 </a:t>
            </a:r>
            <a:r>
              <a:rPr lang="en-US" dirty="0" smtClean="0"/>
              <a:t>- Phishing</a:t>
            </a:r>
            <a:endParaRPr lang="en-GB" dirty="0"/>
          </a:p>
        </p:txBody>
      </p:sp>
      <p:pic>
        <p:nvPicPr>
          <p:cNvPr id="1026" name="Picture 2" descr="http://ed451phishnpharm.weebly.com/uploads/1/1/7/3/11739163/9805838.gif?5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020" y="1148221"/>
            <a:ext cx="2498537" cy="1495188"/>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a:spLocks noGrp="1"/>
          </p:cNvSpPr>
          <p:nvPr>
            <p:ph type="title"/>
          </p:nvPr>
        </p:nvSpPr>
        <p:spPr>
          <a:xfrm>
            <a:off x="35496" y="44624"/>
            <a:ext cx="9001000" cy="504056"/>
          </a:xfrm>
        </p:spPr>
        <p:txBody>
          <a:bodyPr>
            <a:noAutofit/>
          </a:bodyPr>
          <a:lstStyle/>
          <a:p>
            <a:r>
              <a:rPr lang="en-GB" sz="4000" dirty="0" smtClean="0"/>
              <a:t>5.3 – Threats – Data Security - Pharming</a:t>
            </a:r>
            <a:endParaRPr lang="en-GB" sz="4000" b="1" dirty="0" smtClean="0"/>
          </a:p>
        </p:txBody>
      </p:sp>
    </p:spTree>
    <p:extLst>
      <p:ext uri="{BB962C8B-B14F-4D97-AF65-F5344CB8AC3E}">
        <p14:creationId xmlns:p14="http://schemas.microsoft.com/office/powerpoint/2010/main" val="1828079994"/>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9755" y="1258406"/>
            <a:ext cx="5752429" cy="5194930"/>
            <a:chOff x="4363555" y="3808463"/>
            <a:chExt cx="5309936" cy="2130246"/>
          </a:xfrm>
        </p:grpSpPr>
        <p:sp>
          <p:nvSpPr>
            <p:cNvPr id="8" name="TextBox 7"/>
            <p:cNvSpPr txBox="1"/>
            <p:nvPr/>
          </p:nvSpPr>
          <p:spPr>
            <a:xfrm>
              <a:off x="6583937" y="5017394"/>
              <a:ext cx="3089554" cy="921315"/>
            </a:xfrm>
            <a:prstGeom prst="rect">
              <a:avLst/>
            </a:prstGeom>
            <a:solidFill>
              <a:schemeClr val="accent4">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Use anti-spyware software to reduce the risk</a:t>
              </a:r>
            </a:p>
            <a:p>
              <a:pPr marL="173038" indent="-173038">
                <a:buClr>
                  <a:srgbClr val="00B050"/>
                </a:buClr>
                <a:buFont typeface="Arial" panose="020B0604020202020204" pitchFamily="34" charset="0"/>
                <a:buChar char="•"/>
              </a:pPr>
              <a:r>
                <a:rPr lang="en-US" sz="1400" dirty="0" smtClean="0"/>
                <a:t>The user should always be alert and check for clues that their keyboard activity is being monitored.</a:t>
              </a:r>
            </a:p>
            <a:p>
              <a:pPr marL="173038" indent="-173038">
                <a:buClr>
                  <a:srgbClr val="00B050"/>
                </a:buClr>
                <a:buFont typeface="Arial" panose="020B0604020202020204" pitchFamily="34" charset="0"/>
                <a:buChar char="•"/>
              </a:pPr>
              <a:r>
                <a:rPr lang="en-US" sz="1400" dirty="0" smtClean="0"/>
                <a:t>When entering a password, for example, using a pointing device (or touch screen) to select characters from a drop-down menu can reduce the risk.</a:t>
              </a:r>
              <a:endParaRPr lang="en-GB" sz="1400" dirty="0"/>
            </a:p>
          </p:txBody>
        </p:sp>
        <p:sp>
          <p:nvSpPr>
            <p:cNvPr id="9" name="TextBox 8"/>
            <p:cNvSpPr txBox="1"/>
            <p:nvPr/>
          </p:nvSpPr>
          <p:spPr>
            <a:xfrm>
              <a:off x="6583127" y="4373734"/>
              <a:ext cx="3090364" cy="567934"/>
            </a:xfrm>
            <a:prstGeom prst="rect">
              <a:avLst/>
            </a:prstGeom>
            <a:solidFill>
              <a:schemeClr val="accent1">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Software given the originator access to all data entered using a keyboard on the user’s computer</a:t>
              </a:r>
            </a:p>
            <a:p>
              <a:pPr marL="173038" indent="-173038">
                <a:buClr>
                  <a:srgbClr val="00B050"/>
                </a:buClr>
                <a:buFont typeface="Arial" panose="020B0604020202020204" pitchFamily="34" charset="0"/>
                <a:buChar char="•"/>
              </a:pPr>
              <a:r>
                <a:rPr lang="en-US" sz="1400" dirty="0" smtClean="0"/>
                <a:t>The software is able to install other software, read cookie data, and also change a user’s default browser.</a:t>
              </a:r>
              <a:endParaRPr lang="en-GB" sz="1400" dirty="0"/>
            </a:p>
          </p:txBody>
        </p:sp>
        <p:sp>
          <p:nvSpPr>
            <p:cNvPr id="10" name="TextBox 9"/>
            <p:cNvSpPr txBox="1"/>
            <p:nvPr/>
          </p:nvSpPr>
          <p:spPr>
            <a:xfrm>
              <a:off x="6583127" y="3808463"/>
              <a:ext cx="3090364" cy="479589"/>
            </a:xfrm>
            <a:prstGeom prst="rect">
              <a:avLst/>
            </a:prstGeom>
            <a:solidFill>
              <a:schemeClr val="accent3">
                <a:lumMod val="60000"/>
                <a:lumOff val="4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This is software that gathers data by monitoring key presses on the users keyboard, the gathered data is then sent back to the person who sent the software.</a:t>
              </a:r>
              <a:endParaRPr lang="en-GB" sz="1400" dirty="0"/>
            </a:p>
          </p:txBody>
        </p:sp>
        <p:cxnSp>
          <p:nvCxnSpPr>
            <p:cNvPr id="11" name="Straight Connector 10"/>
            <p:cNvCxnSpPr/>
            <p:nvPr/>
          </p:nvCxnSpPr>
          <p:spPr>
            <a:xfrm>
              <a:off x="4998952" y="4048258"/>
              <a:ext cx="0" cy="1429794"/>
            </a:xfrm>
            <a:prstGeom prst="line">
              <a:avLst/>
            </a:prstGeom>
            <a:ln w="38100">
              <a:solidFill>
                <a:srgbClr val="F53939"/>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363555" y="4491848"/>
              <a:ext cx="1368152" cy="340761"/>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600" b="1" dirty="0"/>
                <a:t>Spyware and key-logging software</a:t>
              </a:r>
            </a:p>
          </p:txBody>
        </p:sp>
        <p:cxnSp>
          <p:nvCxnSpPr>
            <p:cNvPr id="13" name="Straight Arrow Connector 12"/>
            <p:cNvCxnSpPr>
              <a:endCxn id="10" idx="1"/>
            </p:cNvCxnSpPr>
            <p:nvPr/>
          </p:nvCxnSpPr>
          <p:spPr>
            <a:xfrm flipV="1">
              <a:off x="4998952" y="4048258"/>
              <a:ext cx="1584175" cy="673"/>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8" idx="1"/>
            </p:cNvCxnSpPr>
            <p:nvPr/>
          </p:nvCxnSpPr>
          <p:spPr>
            <a:xfrm flipV="1">
              <a:off x="4998952" y="5478052"/>
              <a:ext cx="1584984" cy="10668"/>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3"/>
              <a:endCxn id="9" idx="1"/>
            </p:cNvCxnSpPr>
            <p:nvPr/>
          </p:nvCxnSpPr>
          <p:spPr>
            <a:xfrm flipV="1">
              <a:off x="5731707" y="4657701"/>
              <a:ext cx="851421" cy="4528"/>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Oval Callout 25"/>
          <p:cNvSpPr/>
          <p:nvPr/>
        </p:nvSpPr>
        <p:spPr>
          <a:xfrm>
            <a:off x="6228183" y="3501008"/>
            <a:ext cx="2635373" cy="2736304"/>
          </a:xfrm>
          <a:prstGeom prst="wedgeEllipseCallout">
            <a:avLst>
              <a:gd name="adj1" fmla="val -69708"/>
              <a:gd name="adj2" fmla="val 16495"/>
            </a:avLst>
          </a:prstGeom>
          <a:solidFill>
            <a:schemeClr val="accent6">
              <a:lumMod val="40000"/>
              <a:lumOff val="60000"/>
            </a:schemeClr>
          </a:solidFill>
          <a:ln>
            <a:solidFill>
              <a:srgbClr val="F53939"/>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300" dirty="0" smtClean="0">
                <a:solidFill>
                  <a:schemeClr val="tx1"/>
                </a:solidFill>
                <a:latin typeface="Arial" charset="0"/>
              </a:rPr>
              <a:t>Banks</a:t>
            </a:r>
            <a:br>
              <a:rPr lang="en-US" sz="1300" dirty="0" smtClean="0">
                <a:solidFill>
                  <a:schemeClr val="tx1"/>
                </a:solidFill>
                <a:latin typeface="Arial" charset="0"/>
              </a:rPr>
            </a:br>
            <a:r>
              <a:rPr lang="en-US" sz="1300" dirty="0" smtClean="0">
                <a:solidFill>
                  <a:schemeClr val="tx1"/>
                </a:solidFill>
                <a:latin typeface="Arial" charset="0"/>
              </a:rPr>
              <a:t>often use drop down menus where the user enters certain characters from their password using a mouse of touch screen, the required characters are also changed every time the user logs into their account to stop hackers gathering the full password.</a:t>
            </a:r>
            <a:endParaRPr lang="en-GB" sz="1300" dirty="0">
              <a:solidFill>
                <a:schemeClr val="tx1"/>
              </a:solidFill>
              <a:latin typeface="Arial" charset="0"/>
            </a:endParaRPr>
          </a:p>
        </p:txBody>
      </p:sp>
      <p:sp>
        <p:nvSpPr>
          <p:cNvPr id="25" name="TextBox 24"/>
          <p:cNvSpPr txBox="1"/>
          <p:nvPr/>
        </p:nvSpPr>
        <p:spPr>
          <a:xfrm>
            <a:off x="314330" y="5951021"/>
            <a:ext cx="2419961" cy="646331"/>
          </a:xfrm>
          <a:prstGeom prst="rect">
            <a:avLst/>
          </a:prstGeom>
          <a:noFill/>
        </p:spPr>
        <p:txBody>
          <a:bodyPr wrap="square" rtlCol="0">
            <a:spAutoFit/>
          </a:bodyPr>
          <a:lstStyle/>
          <a:p>
            <a:r>
              <a:rPr lang="en-US" b="1" dirty="0" smtClean="0"/>
              <a:t>Figure 8.4 </a:t>
            </a:r>
            <a:r>
              <a:rPr lang="en-US" dirty="0" smtClean="0"/>
              <a:t>– Spyware and Key Logging</a:t>
            </a:r>
            <a:endParaRPr lang="en-GB" dirty="0"/>
          </a:p>
        </p:txBody>
      </p:sp>
      <p:pic>
        <p:nvPicPr>
          <p:cNvPr id="1026" name="Picture 2" descr="http://ed451phishnpharm.weebly.com/uploads/1/1/7/3/11739163/9805838.gif?5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148220"/>
            <a:ext cx="2635374" cy="1577075"/>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a:spLocks noGrp="1"/>
          </p:cNvSpPr>
          <p:nvPr>
            <p:ph type="title"/>
          </p:nvPr>
        </p:nvSpPr>
        <p:spPr>
          <a:xfrm>
            <a:off x="35496" y="44624"/>
            <a:ext cx="9001000" cy="504056"/>
          </a:xfrm>
        </p:spPr>
        <p:txBody>
          <a:bodyPr>
            <a:noAutofit/>
          </a:bodyPr>
          <a:lstStyle/>
          <a:p>
            <a:r>
              <a:rPr lang="en-GB" sz="3000" dirty="0" smtClean="0"/>
              <a:t>5.3 – Threats – Data Security – Spyware and Keylogging</a:t>
            </a:r>
            <a:endParaRPr lang="en-GB" sz="3000" b="1" dirty="0" smtClean="0"/>
          </a:p>
        </p:txBody>
      </p:sp>
    </p:spTree>
    <p:extLst>
      <p:ext uri="{BB962C8B-B14F-4D97-AF65-F5344CB8AC3E}">
        <p14:creationId xmlns:p14="http://schemas.microsoft.com/office/powerpoint/2010/main" val="1844766942"/>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3528" y="1268760"/>
            <a:ext cx="6048672" cy="5256584"/>
            <a:chOff x="4357807" y="3808461"/>
            <a:chExt cx="5583392" cy="2155527"/>
          </a:xfrm>
        </p:grpSpPr>
        <p:sp>
          <p:nvSpPr>
            <p:cNvPr id="8" name="TextBox 7"/>
            <p:cNvSpPr txBox="1"/>
            <p:nvPr/>
          </p:nvSpPr>
          <p:spPr>
            <a:xfrm>
              <a:off x="6450912" y="5307709"/>
              <a:ext cx="3490181" cy="656279"/>
            </a:xfrm>
            <a:prstGeom prst="rect">
              <a:avLst/>
            </a:prstGeom>
            <a:solidFill>
              <a:schemeClr val="accent4">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Use anti-spyware software to reduce the risk</a:t>
              </a:r>
            </a:p>
            <a:p>
              <a:pPr marL="173038" indent="-173038">
                <a:buClr>
                  <a:srgbClr val="00B050"/>
                </a:buClr>
                <a:buFont typeface="Arial" panose="020B0604020202020204" pitchFamily="34" charset="0"/>
                <a:buChar char="•"/>
              </a:pPr>
              <a:r>
                <a:rPr lang="en-US" sz="1400" dirty="0" smtClean="0"/>
                <a:t>Install anti-virus software and update it regularly.</a:t>
              </a:r>
            </a:p>
            <a:p>
              <a:pPr marL="173038" indent="-173038">
                <a:buClr>
                  <a:srgbClr val="00B050"/>
                </a:buClr>
                <a:buFont typeface="Arial" panose="020B0604020202020204" pitchFamily="34" charset="0"/>
                <a:buChar char="•"/>
              </a:pPr>
              <a:r>
                <a:rPr lang="en-US" sz="1400" dirty="0" smtClean="0"/>
                <a:t>Don’t use software from unknown sources.</a:t>
              </a:r>
            </a:p>
            <a:p>
              <a:pPr marL="173038" indent="-173038">
                <a:buClr>
                  <a:srgbClr val="00B050"/>
                </a:buClr>
                <a:buFont typeface="Arial" panose="020B0604020202020204" pitchFamily="34" charset="0"/>
                <a:buChar char="•"/>
              </a:pPr>
              <a:r>
                <a:rPr lang="en-US" sz="1400" dirty="0" smtClean="0"/>
                <a:t>Be careful when opening emails or attachments from unknown senders.</a:t>
              </a:r>
              <a:endParaRPr lang="en-GB" sz="1400" dirty="0"/>
            </a:p>
          </p:txBody>
        </p:sp>
        <p:sp>
          <p:nvSpPr>
            <p:cNvPr id="9" name="TextBox 8"/>
            <p:cNvSpPr txBox="1"/>
            <p:nvPr/>
          </p:nvSpPr>
          <p:spPr>
            <a:xfrm>
              <a:off x="6450103" y="4428544"/>
              <a:ext cx="3491096" cy="832970"/>
            </a:xfrm>
            <a:prstGeom prst="rect">
              <a:avLst/>
            </a:prstGeom>
            <a:solidFill>
              <a:schemeClr val="accent1">
                <a:lumMod val="40000"/>
                <a:lumOff val="6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Viruses can cause the computer to ‘crash’, stop functioning normally or become unresponsive (e.g. the user get the ‘not responding’ message.</a:t>
              </a:r>
            </a:p>
            <a:p>
              <a:pPr marL="173038" indent="-173038">
                <a:buClr>
                  <a:srgbClr val="00B050"/>
                </a:buClr>
                <a:buFont typeface="Arial" panose="020B0604020202020204" pitchFamily="34" charset="0"/>
                <a:buChar char="•"/>
              </a:pPr>
              <a:r>
                <a:rPr lang="en-US" sz="1400" dirty="0" smtClean="0"/>
                <a:t>The software can delete files or data on the computer</a:t>
              </a:r>
            </a:p>
            <a:p>
              <a:pPr marL="173038" indent="-173038">
                <a:buClr>
                  <a:srgbClr val="00B050"/>
                </a:buClr>
                <a:buFont typeface="Arial" panose="020B0604020202020204" pitchFamily="34" charset="0"/>
                <a:buChar char="•"/>
              </a:pPr>
              <a:r>
                <a:rPr lang="en-US" sz="1400" dirty="0" smtClean="0"/>
                <a:t>The software can corrupt operating system files, making the computer to run slowly or ‘crash’.</a:t>
              </a:r>
            </a:p>
          </p:txBody>
        </p:sp>
        <p:sp>
          <p:nvSpPr>
            <p:cNvPr id="10" name="TextBox 9"/>
            <p:cNvSpPr txBox="1"/>
            <p:nvPr/>
          </p:nvSpPr>
          <p:spPr>
            <a:xfrm>
              <a:off x="6450102" y="3808461"/>
              <a:ext cx="3491097" cy="567935"/>
            </a:xfrm>
            <a:prstGeom prst="rect">
              <a:avLst/>
            </a:prstGeom>
            <a:solidFill>
              <a:schemeClr val="accent3">
                <a:lumMod val="60000"/>
                <a:lumOff val="40000"/>
              </a:schemeClr>
            </a:solidFill>
            <a:ln w="28575">
              <a:solidFill>
                <a:srgbClr val="B21212"/>
              </a:solidFill>
            </a:ln>
          </p:spPr>
          <p:txBody>
            <a:bodyPr wrap="square" rtlCol="0">
              <a:spAutoFit/>
            </a:bodyPr>
            <a:lstStyle/>
            <a:p>
              <a:pPr marL="173038" indent="-173038">
                <a:buClr>
                  <a:srgbClr val="00B050"/>
                </a:buClr>
                <a:buFont typeface="Arial" panose="020B0604020202020204" pitchFamily="34" charset="0"/>
                <a:buChar char="•"/>
              </a:pPr>
              <a:r>
                <a:rPr lang="en-US" sz="1400" dirty="0" smtClean="0"/>
                <a:t>This is program code or software that can replicate/copy itself with the intention of deleting or corrupting files on a computer, they often cause the computer to malfunction (for example, by filling up the hard drive with data)</a:t>
              </a:r>
              <a:endParaRPr lang="en-GB" sz="1400" dirty="0"/>
            </a:p>
          </p:txBody>
        </p:sp>
        <p:cxnSp>
          <p:nvCxnSpPr>
            <p:cNvPr id="11" name="Straight Connector 10"/>
            <p:cNvCxnSpPr/>
            <p:nvPr/>
          </p:nvCxnSpPr>
          <p:spPr>
            <a:xfrm>
              <a:off x="4998952" y="4103739"/>
              <a:ext cx="0" cy="1535442"/>
            </a:xfrm>
            <a:prstGeom prst="line">
              <a:avLst/>
            </a:prstGeom>
            <a:ln w="38100">
              <a:solidFill>
                <a:srgbClr val="F53939"/>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357807" y="4782877"/>
              <a:ext cx="1240962" cy="138828"/>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600" b="1" dirty="0" smtClean="0"/>
                <a:t>Viruses</a:t>
              </a:r>
              <a:endParaRPr lang="en-GB" sz="1600" b="1" dirty="0"/>
            </a:p>
          </p:txBody>
        </p:sp>
        <p:cxnSp>
          <p:nvCxnSpPr>
            <p:cNvPr id="13" name="Straight Arrow Connector 12"/>
            <p:cNvCxnSpPr>
              <a:endCxn id="10" idx="1"/>
            </p:cNvCxnSpPr>
            <p:nvPr/>
          </p:nvCxnSpPr>
          <p:spPr>
            <a:xfrm flipV="1">
              <a:off x="4998952" y="4092429"/>
              <a:ext cx="1451150" cy="11312"/>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8" idx="1"/>
            </p:cNvCxnSpPr>
            <p:nvPr/>
          </p:nvCxnSpPr>
          <p:spPr>
            <a:xfrm flipV="1">
              <a:off x="4998952" y="5635849"/>
              <a:ext cx="1451960" cy="3333"/>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3"/>
              <a:endCxn id="9" idx="1"/>
            </p:cNvCxnSpPr>
            <p:nvPr/>
          </p:nvCxnSpPr>
          <p:spPr>
            <a:xfrm flipV="1">
              <a:off x="5598769" y="4845029"/>
              <a:ext cx="851334" cy="7262"/>
            </a:xfrm>
            <a:prstGeom prst="straightConnector1">
              <a:avLst/>
            </a:prstGeom>
            <a:ln w="38100">
              <a:solidFill>
                <a:srgbClr val="F53939"/>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Oval Callout 25"/>
          <p:cNvSpPr/>
          <p:nvPr/>
        </p:nvSpPr>
        <p:spPr>
          <a:xfrm>
            <a:off x="6228183" y="4174340"/>
            <a:ext cx="2635373" cy="2423012"/>
          </a:xfrm>
          <a:prstGeom prst="wedgeEllipseCallout">
            <a:avLst>
              <a:gd name="adj1" fmla="val -57049"/>
              <a:gd name="adj2" fmla="val 12194"/>
            </a:avLst>
          </a:prstGeom>
          <a:solidFill>
            <a:schemeClr val="accent6">
              <a:lumMod val="40000"/>
              <a:lumOff val="60000"/>
            </a:schemeClr>
          </a:solidFill>
          <a:ln>
            <a:solidFill>
              <a:srgbClr val="F53939"/>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300" dirty="0" smtClean="0">
                <a:solidFill>
                  <a:schemeClr val="tx1"/>
                </a:solidFill>
                <a:latin typeface="Arial" charset="0"/>
              </a:rPr>
              <a:t>Backing up </a:t>
            </a:r>
            <a:br>
              <a:rPr lang="en-US" sz="1300" dirty="0" smtClean="0">
                <a:solidFill>
                  <a:schemeClr val="tx1"/>
                </a:solidFill>
                <a:latin typeface="Arial" charset="0"/>
              </a:rPr>
            </a:br>
            <a:r>
              <a:rPr lang="en-US" sz="1300" dirty="0" smtClean="0">
                <a:solidFill>
                  <a:schemeClr val="tx1"/>
                </a:solidFill>
                <a:latin typeface="Arial" charset="0"/>
              </a:rPr>
              <a:t>files won’t guard against the effect of viruses, the virus may have already attached itself to the files that are being copied to the backup system, when these files are then copied back to the computer, the virus is simply reinstalled.</a:t>
            </a:r>
            <a:endParaRPr lang="en-GB" sz="1300" dirty="0">
              <a:solidFill>
                <a:schemeClr val="tx1"/>
              </a:solidFill>
              <a:latin typeface="Arial" charset="0"/>
            </a:endParaRPr>
          </a:p>
        </p:txBody>
      </p:sp>
      <p:sp>
        <p:nvSpPr>
          <p:cNvPr id="25" name="TextBox 24"/>
          <p:cNvSpPr txBox="1"/>
          <p:nvPr/>
        </p:nvSpPr>
        <p:spPr>
          <a:xfrm>
            <a:off x="314330" y="5951021"/>
            <a:ext cx="2419961" cy="369332"/>
          </a:xfrm>
          <a:prstGeom prst="rect">
            <a:avLst/>
          </a:prstGeom>
          <a:noFill/>
        </p:spPr>
        <p:txBody>
          <a:bodyPr wrap="square" rtlCol="0">
            <a:spAutoFit/>
          </a:bodyPr>
          <a:lstStyle/>
          <a:p>
            <a:r>
              <a:rPr lang="en-US" b="1" dirty="0" smtClean="0"/>
              <a:t>Figure 8.4 </a:t>
            </a:r>
            <a:r>
              <a:rPr lang="en-US" dirty="0" smtClean="0"/>
              <a:t>– Viruses</a:t>
            </a:r>
            <a:endParaRPr lang="en-GB" dirty="0"/>
          </a:p>
        </p:txBody>
      </p:sp>
      <p:sp>
        <p:nvSpPr>
          <p:cNvPr id="20" name="TextBox 19"/>
          <p:cNvSpPr txBox="1"/>
          <p:nvPr/>
        </p:nvSpPr>
        <p:spPr>
          <a:xfrm>
            <a:off x="6588224" y="1268760"/>
            <a:ext cx="2275332" cy="2677656"/>
          </a:xfrm>
          <a:prstGeom prst="rect">
            <a:avLst/>
          </a:prstGeom>
          <a:solidFill>
            <a:schemeClr val="tx2">
              <a:lumMod val="40000"/>
              <a:lumOff val="60000"/>
            </a:schemeClr>
          </a:solidFill>
        </p:spPr>
        <p:txBody>
          <a:bodyPr wrap="square" rtlCol="0">
            <a:spAutoFit/>
          </a:bodyPr>
          <a:lstStyle/>
          <a:p>
            <a:r>
              <a:rPr lang="en-US" sz="1400" b="1" dirty="0" smtClean="0"/>
              <a:t>Activity 8.3 </a:t>
            </a:r>
            <a:r>
              <a:rPr lang="en-US" sz="1400" dirty="0" smtClean="0"/>
              <a:t>– research and describe the following viruses:</a:t>
            </a:r>
          </a:p>
          <a:p>
            <a:pPr marL="457200" indent="-171450">
              <a:buFont typeface="Arial" panose="020B0604020202020204" pitchFamily="34" charset="0"/>
              <a:buChar char="•"/>
            </a:pPr>
            <a:r>
              <a:rPr lang="en-US" sz="1400" dirty="0" smtClean="0"/>
              <a:t>Melissa</a:t>
            </a:r>
          </a:p>
          <a:p>
            <a:pPr marL="457200" indent="-171450">
              <a:buFont typeface="Arial" panose="020B0604020202020204" pitchFamily="34" charset="0"/>
              <a:buChar char="•"/>
            </a:pPr>
            <a:r>
              <a:rPr lang="en-US" sz="1400" dirty="0" smtClean="0"/>
              <a:t>Iloveyou</a:t>
            </a:r>
          </a:p>
          <a:p>
            <a:pPr marL="457200" indent="-171450">
              <a:buFont typeface="Arial" panose="020B0604020202020204" pitchFamily="34" charset="0"/>
              <a:buChar char="•"/>
            </a:pPr>
            <a:r>
              <a:rPr lang="en-US" sz="1400" dirty="0" smtClean="0"/>
              <a:t>Sobor Worm</a:t>
            </a:r>
          </a:p>
          <a:p>
            <a:pPr marL="457200" indent="-171450">
              <a:buFont typeface="Arial" panose="020B0604020202020204" pitchFamily="34" charset="0"/>
              <a:buChar char="•"/>
            </a:pPr>
            <a:r>
              <a:rPr lang="en-US" sz="1400" dirty="0" smtClean="0"/>
              <a:t>Lovesan</a:t>
            </a:r>
          </a:p>
          <a:p>
            <a:r>
              <a:rPr lang="en-US" sz="1400" dirty="0" smtClean="0"/>
              <a:t>Present the information stating:</a:t>
            </a:r>
          </a:p>
          <a:p>
            <a:pPr marL="228600" indent="-228600">
              <a:buFont typeface="+mj-lt"/>
              <a:buAutoNum type="alphaLcParenR"/>
            </a:pPr>
            <a:r>
              <a:rPr lang="en-US" sz="1400" dirty="0" smtClean="0"/>
              <a:t>What it did</a:t>
            </a:r>
          </a:p>
          <a:p>
            <a:pPr marL="228600" indent="-228600">
              <a:buFont typeface="+mj-lt"/>
              <a:buAutoNum type="alphaLcParenR"/>
            </a:pPr>
            <a:r>
              <a:rPr lang="en-US" sz="1400" dirty="0" smtClean="0"/>
              <a:t>How it worked</a:t>
            </a:r>
          </a:p>
          <a:p>
            <a:pPr marL="228600" indent="-228600">
              <a:buFont typeface="+mj-lt"/>
              <a:buAutoNum type="alphaLcParenR"/>
            </a:pPr>
            <a:r>
              <a:rPr lang="en-US" sz="1400" dirty="0" smtClean="0"/>
              <a:t>The damage caused</a:t>
            </a:r>
            <a:endParaRPr lang="en-GB" sz="1400" dirty="0"/>
          </a:p>
        </p:txBody>
      </p:sp>
      <p:sp>
        <p:nvSpPr>
          <p:cNvPr id="19" name="Title 1"/>
          <p:cNvSpPr>
            <a:spLocks noGrp="1"/>
          </p:cNvSpPr>
          <p:nvPr>
            <p:ph type="title"/>
          </p:nvPr>
        </p:nvSpPr>
        <p:spPr/>
        <p:txBody>
          <a:bodyPr>
            <a:noAutofit/>
          </a:bodyPr>
          <a:lstStyle/>
          <a:p>
            <a:r>
              <a:rPr lang="en-GB" sz="4200" dirty="0" smtClean="0"/>
              <a:t>5.3 – Threats – Data Security - Viruses</a:t>
            </a:r>
            <a:endParaRPr lang="en-GB" sz="4200" b="1" dirty="0" smtClean="0"/>
          </a:p>
        </p:txBody>
      </p:sp>
    </p:spTree>
    <p:extLst>
      <p:ext uri="{BB962C8B-B14F-4D97-AF65-F5344CB8AC3E}">
        <p14:creationId xmlns:p14="http://schemas.microsoft.com/office/powerpoint/2010/main" val="7246164"/>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19" y="1052736"/>
            <a:ext cx="6653733" cy="3970318"/>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b="1" dirty="0" smtClean="0">
                <a:solidFill>
                  <a:srgbClr val="FF0000"/>
                </a:solidFill>
                <a:latin typeface="Calibri" panose="020F0502020204030204" pitchFamily="34" charset="0"/>
              </a:rPr>
              <a:t>Spam</a:t>
            </a:r>
            <a:r>
              <a:rPr lang="en-US" dirty="0" smtClean="0">
                <a:solidFill>
                  <a:srgbClr val="FF0000"/>
                </a:solidFill>
                <a:latin typeface="Calibri" panose="020F0502020204030204" pitchFamily="34" charset="0"/>
              </a:rPr>
              <a:t> </a:t>
            </a:r>
            <a:r>
              <a:rPr lang="en-US" dirty="0" smtClean="0">
                <a:latin typeface="Calibri" panose="020F0502020204030204" pitchFamily="34" charset="0"/>
              </a:rPr>
              <a:t>– Often referred to as ‘junk mail’, is usually sent out to a recipient who is on a mailing list or mailing group. Spammers obtain these email addresses form chat rooms, websites, newsgroups and even certain viruses that have been set up to harvest a user’s contact list.</a:t>
            </a:r>
          </a:p>
          <a:p>
            <a:pPr marL="234950" indent="-234950">
              <a:buClr>
                <a:srgbClr val="00B050"/>
              </a:buClr>
              <a:buSzPct val="93000"/>
              <a:buFont typeface="Wingdings 3" panose="05040102010807070707" pitchFamily="18" charset="2"/>
              <a:buChar char=""/>
            </a:pPr>
            <a:r>
              <a:rPr lang="en-US" dirty="0" smtClean="0">
                <a:latin typeface="Calibri" panose="020F0502020204030204" pitchFamily="34" charset="0"/>
              </a:rPr>
              <a:t>While spam is rarely a security risk but can lead </a:t>
            </a:r>
            <a:r>
              <a:rPr lang="en-US" dirty="0" smtClean="0">
                <a:solidFill>
                  <a:srgbClr val="FF0000"/>
                </a:solidFill>
                <a:latin typeface="Calibri" panose="020F0502020204030204" pitchFamily="34" charset="0"/>
              </a:rPr>
              <a:t>to </a:t>
            </a:r>
            <a:r>
              <a:rPr lang="en-US" b="1" dirty="0" smtClean="0">
                <a:solidFill>
                  <a:srgbClr val="FF0000"/>
                </a:solidFill>
                <a:latin typeface="Calibri" panose="020F0502020204030204" pitchFamily="34" charset="0"/>
              </a:rPr>
              <a:t>denial of services</a:t>
            </a:r>
            <a:r>
              <a:rPr lang="en-US" dirty="0" smtClean="0">
                <a:latin typeface="Calibri" panose="020F0502020204030204" pitchFamily="34" charset="0"/>
              </a:rPr>
              <a:t>, by ‘clogging up’ the bandwidth on the internet. DOS is basically an attach on a network that is designed to slow the network down by flooding it with useless traffic. However, spam can be linked to phishing attacks or even the spreads of computer viruses, so it should be treated with caution.</a:t>
            </a:r>
          </a:p>
          <a:p>
            <a:pPr marL="234950" indent="-234950">
              <a:buClr>
                <a:srgbClr val="00B050"/>
              </a:buClr>
              <a:buSzPct val="93000"/>
              <a:buFont typeface="Wingdings 3" panose="05040102010807070707" pitchFamily="18" charset="2"/>
              <a:buChar char=""/>
            </a:pPr>
            <a:r>
              <a:rPr lang="en-US" dirty="0" smtClean="0">
                <a:latin typeface="Calibri" panose="020F0502020204030204" pitchFamily="34" charset="0"/>
              </a:rPr>
              <a:t>Many ISP’s filter out spam and junk mail. However some of the more overactive ISP’s can filter out ‘wanted’ emails that come from new sources.</a:t>
            </a:r>
          </a:p>
        </p:txBody>
      </p:sp>
      <p:graphicFrame>
        <p:nvGraphicFramePr>
          <p:cNvPr id="14" name="Table 13"/>
          <p:cNvGraphicFramePr>
            <a:graphicFrameLocks noGrp="1"/>
          </p:cNvGraphicFramePr>
          <p:nvPr>
            <p:extLst/>
          </p:nvPr>
        </p:nvGraphicFramePr>
        <p:xfrm>
          <a:off x="6948264" y="1161875"/>
          <a:ext cx="1835893" cy="5363469"/>
        </p:xfrm>
        <a:graphic>
          <a:graphicData uri="http://schemas.openxmlformats.org/drawingml/2006/table">
            <a:tbl>
              <a:tblPr firstRow="1" firstCol="1" lastRow="1" lastCol="1" bandRow="1" bandCol="1">
                <a:effectLst>
                  <a:outerShdw blurRad="127000" dist="38100" dir="2700000" sx="102000" sy="102000" algn="tl" rotWithShape="0">
                    <a:prstClr val="black">
                      <a:alpha val="40000"/>
                    </a:prstClr>
                  </a:outerShdw>
                </a:effectLst>
                <a:tableStyleId>{2D5ABB26-0587-4C30-8999-92F81FD0307C}</a:tableStyleId>
              </a:tblPr>
              <a:tblGrid>
                <a:gridCol w="1835893"/>
              </a:tblGrid>
              <a:tr h="410089">
                <a:tc>
                  <a:txBody>
                    <a:bodyPr/>
                    <a:lstStyle/>
                    <a:p>
                      <a:pPr>
                        <a:spcAft>
                          <a:spcPts val="0"/>
                        </a:spcAft>
                      </a:pPr>
                      <a:endParaRPr lang="en-GB" sz="14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3380">
                <a:tc>
                  <a:txBody>
                    <a:bodyPr/>
                    <a:lstStyle/>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The Law in Britain now states that all tick boxes state ‘No’ when the site loads.</a:t>
                      </a:r>
                    </a:p>
                    <a:p>
                      <a:pPr marL="177800" indent="-177800" algn="l">
                        <a:spcAft>
                          <a:spcPts val="600"/>
                        </a:spcAft>
                        <a:buFontTx/>
                        <a:buBlip>
                          <a:blip r:embed="rId3"/>
                        </a:buBlip>
                      </a:pPr>
                      <a:r>
                        <a:rPr lang="en-GB" sz="1600" baseline="0" dirty="0" smtClean="0">
                          <a:solidFill>
                            <a:schemeClr val="tx1"/>
                          </a:solidFill>
                          <a:effectLst/>
                          <a:latin typeface="Arial" pitchFamily="34" charset="0"/>
                          <a:ea typeface="Times New Roman"/>
                          <a:cs typeface="Arial" pitchFamily="34" charset="0"/>
                        </a:rPr>
                        <a:t>95% of all emails sent in the world are Spam</a:t>
                      </a:r>
                    </a:p>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Clicking on ‘Enable or download Images’ basically means you are looking at their website.</a:t>
                      </a:r>
                    </a:p>
                    <a:p>
                      <a:pPr marL="177800" indent="-177800" algn="l">
                        <a:spcAft>
                          <a:spcPts val="600"/>
                        </a:spcAft>
                        <a:buFontTx/>
                        <a:buBlip>
                          <a:blip r:embed="rId3"/>
                        </a:buBlip>
                      </a:pPr>
                      <a:r>
                        <a:rPr lang="en-US" sz="1600" baseline="0" dirty="0" smtClean="0">
                          <a:solidFill>
                            <a:schemeClr val="tx1"/>
                          </a:solidFill>
                          <a:effectLst/>
                          <a:latin typeface="Arial" pitchFamily="34" charset="0"/>
                          <a:ea typeface="Times New Roman"/>
                          <a:cs typeface="Arial" pitchFamily="34" charset="0"/>
                        </a:rPr>
                        <a:t>Still waiting for my Oil money.</a:t>
                      </a:r>
                      <a:endParaRPr lang="en-GB" sz="160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5"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91274" y="1196752"/>
            <a:ext cx="1749872" cy="3108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7/72/E-mail_spam_relayed_by_country_in_Q2-20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446" y="5089356"/>
            <a:ext cx="1973744" cy="1496951"/>
          </a:xfrm>
          <a:prstGeom prst="rect">
            <a:avLst/>
          </a:prstGeom>
          <a:noFill/>
          <a:effectLst>
            <a:outerShdw blurRad="1651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RoigyFlCG9lYqvJCW1JuEmABTMjCLxWujyv3-9uifBDD0Cg7Ciw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527" y="5126126"/>
            <a:ext cx="1742433" cy="1399217"/>
          </a:xfrm>
          <a:prstGeom prst="rect">
            <a:avLst/>
          </a:prstGeom>
          <a:noFill/>
          <a:effectLst>
            <a:outerShdw blurRad="1651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www.emailtray.com/blog/wp-content/uploads/2012/06/spam-over-tim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5619" y="5126126"/>
            <a:ext cx="2463399" cy="1377164"/>
          </a:xfrm>
          <a:prstGeom prst="rect">
            <a:avLst/>
          </a:prstGeom>
          <a:noFill/>
          <a:effectLst>
            <a:outerShdw blurRad="1651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35496" y="44624"/>
            <a:ext cx="9001000" cy="504056"/>
          </a:xfrm>
        </p:spPr>
        <p:txBody>
          <a:bodyPr>
            <a:noAutofit/>
          </a:bodyPr>
          <a:lstStyle/>
          <a:p>
            <a:r>
              <a:rPr lang="en-GB" sz="4200" dirty="0" smtClean="0"/>
              <a:t>5.3 – Threats – Data Security - Spam</a:t>
            </a:r>
            <a:endParaRPr lang="en-GB" sz="4200" b="1" dirty="0" smtClean="0"/>
          </a:p>
        </p:txBody>
      </p:sp>
    </p:spTree>
    <p:extLst>
      <p:ext uri="{BB962C8B-B14F-4D97-AF65-F5344CB8AC3E}">
        <p14:creationId xmlns:p14="http://schemas.microsoft.com/office/powerpoint/2010/main" val="659445097"/>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928992" cy="576064"/>
          </a:xfrm>
        </p:spPr>
        <p:txBody>
          <a:bodyPr>
            <a:noAutofit/>
          </a:bodyPr>
          <a:lstStyle/>
          <a:p>
            <a:r>
              <a:rPr lang="en-GB" dirty="0" smtClean="0"/>
              <a:t>5.4 - Digital Security – Spam Filter</a:t>
            </a:r>
            <a:endParaRPr lang="en-GB" b="1" dirty="0" smtClean="0"/>
          </a:p>
        </p:txBody>
      </p:sp>
      <p:sp>
        <p:nvSpPr>
          <p:cNvPr id="4" name="Rectangle 3"/>
          <p:cNvSpPr/>
          <p:nvPr/>
        </p:nvSpPr>
        <p:spPr>
          <a:xfrm>
            <a:off x="251519" y="1052736"/>
            <a:ext cx="6653733" cy="4339650"/>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600" b="1" dirty="0" smtClean="0">
                <a:latin typeface="Calibri" panose="020F0502020204030204" pitchFamily="34" charset="0"/>
              </a:rPr>
              <a:t>Spam prevention techniques</a:t>
            </a:r>
          </a:p>
          <a:p>
            <a:pPr marL="519113" indent="-236538">
              <a:buClr>
                <a:srgbClr val="00B050"/>
              </a:buClr>
              <a:buSzPct val="104000"/>
              <a:buFont typeface="Arial" panose="020B0604020202020204" pitchFamily="34" charset="0"/>
              <a:buChar char="•"/>
            </a:pPr>
            <a:r>
              <a:rPr lang="en-US" sz="1600" dirty="0" smtClean="0">
                <a:latin typeface="Calibri" panose="020F0502020204030204" pitchFamily="34" charset="0"/>
              </a:rPr>
              <a:t>To obtain the maximum protection possible when using the ‘junk email filter’ set the protection level to high or to safe lists only. Make sure the junk mail filter is kept up to date.</a:t>
            </a:r>
          </a:p>
          <a:p>
            <a:pPr marL="519113" indent="-236538">
              <a:buClr>
                <a:srgbClr val="00B050"/>
              </a:buClr>
              <a:buSzPct val="104000"/>
              <a:buFont typeface="Arial" panose="020B0604020202020204" pitchFamily="34" charset="0"/>
              <a:buChar char="•"/>
            </a:pPr>
            <a:r>
              <a:rPr lang="en-US" sz="1600" dirty="0" smtClean="0">
                <a:latin typeface="Calibri" panose="020F0502020204030204" pitchFamily="34" charset="0"/>
              </a:rPr>
              <a:t>Block images in HTML messages that spammers use as web beacons (a web beacon can be a graphic image, linked to an external web server, that is placed in a HTML-formatted message and can be used to verify that you email address is valid when the message is opened and images downloaded)</a:t>
            </a:r>
          </a:p>
          <a:p>
            <a:pPr marL="519113" indent="-236538">
              <a:buClr>
                <a:srgbClr val="00B050"/>
              </a:buClr>
              <a:buSzPct val="104000"/>
              <a:buFont typeface="Arial" panose="020B0604020202020204" pitchFamily="34" charset="0"/>
              <a:buChar char="•"/>
            </a:pPr>
            <a:r>
              <a:rPr lang="en-US" sz="1600" dirty="0" smtClean="0">
                <a:latin typeface="Calibri" panose="020F0502020204030204" pitchFamily="34" charset="0"/>
              </a:rPr>
              <a:t>Look out for checkboxes that re already selected when items are bought online; companies sometimes add a preselected checkbox to indicate that you have agrees to sell or give your email address to third party users, make sure that this check box is ‘unticked’ so that your email address can’t be shared.</a:t>
            </a:r>
          </a:p>
          <a:p>
            <a:pPr marL="519113" indent="-236538">
              <a:buClr>
                <a:srgbClr val="00B050"/>
              </a:buClr>
              <a:buSzPct val="104000"/>
              <a:buFont typeface="Arial" panose="020B0604020202020204" pitchFamily="34" charset="0"/>
              <a:buChar char="•"/>
            </a:pPr>
            <a:r>
              <a:rPr lang="en-US" sz="1600" dirty="0" smtClean="0">
                <a:latin typeface="Calibri" panose="020F0502020204030204" pitchFamily="34" charset="0"/>
              </a:rPr>
              <a:t>Do not sign up to commercial mailing lists.</a:t>
            </a:r>
          </a:p>
          <a:p>
            <a:pPr marL="519113" indent="-236538">
              <a:buClr>
                <a:srgbClr val="00B050"/>
              </a:buClr>
              <a:buSzPct val="104000"/>
              <a:buFont typeface="Arial" panose="020B0604020202020204" pitchFamily="34" charset="0"/>
              <a:buChar char="•"/>
            </a:pPr>
            <a:r>
              <a:rPr lang="en-US" sz="1600" dirty="0" smtClean="0">
                <a:latin typeface="Calibri" panose="020F0502020204030204" pitchFamily="34" charset="0"/>
              </a:rPr>
              <a:t>Do not reply to an email or unsubscribe from a mailing list that you did not explicitly sign up t in the first place.</a:t>
            </a:r>
          </a:p>
        </p:txBody>
      </p:sp>
      <p:graphicFrame>
        <p:nvGraphicFramePr>
          <p:cNvPr id="14" name="Table 13"/>
          <p:cNvGraphicFramePr>
            <a:graphicFrameLocks noGrp="1"/>
          </p:cNvGraphicFramePr>
          <p:nvPr>
            <p:extLst/>
          </p:nvPr>
        </p:nvGraphicFramePr>
        <p:xfrm>
          <a:off x="6948264" y="1161875"/>
          <a:ext cx="1835893" cy="5363469"/>
        </p:xfrm>
        <a:graphic>
          <a:graphicData uri="http://schemas.openxmlformats.org/drawingml/2006/table">
            <a:tbl>
              <a:tblPr firstRow="1" firstCol="1" lastRow="1" lastCol="1" bandRow="1" bandCol="1">
                <a:effectLst>
                  <a:outerShdw blurRad="127000" dist="38100" dir="2700000" sx="102000" sy="102000" algn="tl" rotWithShape="0">
                    <a:prstClr val="black">
                      <a:alpha val="40000"/>
                    </a:prstClr>
                  </a:outerShdw>
                </a:effectLst>
                <a:tableStyleId>{2D5ABB26-0587-4C30-8999-92F81FD0307C}</a:tableStyleId>
              </a:tblPr>
              <a:tblGrid>
                <a:gridCol w="1835893"/>
              </a:tblGrid>
              <a:tr h="410089">
                <a:tc>
                  <a:txBody>
                    <a:bodyPr/>
                    <a:lstStyle/>
                    <a:p>
                      <a:pPr>
                        <a:spcAft>
                          <a:spcPts val="0"/>
                        </a:spcAft>
                      </a:pPr>
                      <a:endParaRPr lang="en-GB" sz="14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3380">
                <a:tc>
                  <a:txBody>
                    <a:bodyPr/>
                    <a:lstStyle/>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The Law in Britain now states that all tick boxes state ‘No’ when the site loads.</a:t>
                      </a:r>
                    </a:p>
                    <a:p>
                      <a:pPr marL="177800" indent="-177800" algn="l">
                        <a:spcAft>
                          <a:spcPts val="600"/>
                        </a:spcAft>
                        <a:buFontTx/>
                        <a:buBlip>
                          <a:blip r:embed="rId3"/>
                        </a:buBlip>
                      </a:pPr>
                      <a:r>
                        <a:rPr lang="en-GB" sz="1600" baseline="0" dirty="0" smtClean="0">
                          <a:solidFill>
                            <a:schemeClr val="tx1"/>
                          </a:solidFill>
                          <a:effectLst/>
                          <a:latin typeface="Arial" pitchFamily="34" charset="0"/>
                          <a:ea typeface="Times New Roman"/>
                          <a:cs typeface="Arial" pitchFamily="34" charset="0"/>
                        </a:rPr>
                        <a:t>95% of all emails sent in the world are Spam</a:t>
                      </a:r>
                    </a:p>
                    <a:p>
                      <a:pPr marL="177800" indent="-177800" algn="l">
                        <a:spcAft>
                          <a:spcPts val="600"/>
                        </a:spcAft>
                        <a:buFontTx/>
                        <a:buBlip>
                          <a:blip r:embed="rId3"/>
                        </a:buBlip>
                      </a:pPr>
                      <a:r>
                        <a:rPr lang="en-GB" sz="1600" baseline="0" dirty="0" smtClean="0">
                          <a:solidFill>
                            <a:srgbClr val="FF0000"/>
                          </a:solidFill>
                          <a:effectLst/>
                          <a:latin typeface="Arial" pitchFamily="34" charset="0"/>
                          <a:ea typeface="Times New Roman"/>
                          <a:cs typeface="Arial" pitchFamily="34" charset="0"/>
                        </a:rPr>
                        <a:t>Clicking on ‘Enable or download Images’ basically means you are looking at their website.</a:t>
                      </a:r>
                    </a:p>
                    <a:p>
                      <a:pPr marL="177800" indent="-177800" algn="l">
                        <a:spcAft>
                          <a:spcPts val="600"/>
                        </a:spcAft>
                        <a:buFontTx/>
                        <a:buBlip>
                          <a:blip r:embed="rId3"/>
                        </a:buBlip>
                      </a:pPr>
                      <a:r>
                        <a:rPr lang="en-US" sz="1600" baseline="0" dirty="0" smtClean="0">
                          <a:solidFill>
                            <a:schemeClr val="tx1"/>
                          </a:solidFill>
                          <a:effectLst/>
                          <a:latin typeface="Arial" pitchFamily="34" charset="0"/>
                          <a:ea typeface="Times New Roman"/>
                          <a:cs typeface="Arial" pitchFamily="34" charset="0"/>
                        </a:rPr>
                        <a:t>Still waiting for my Oil money.</a:t>
                      </a:r>
                      <a:endParaRPr lang="en-GB" sz="160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5"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91274" y="1196752"/>
            <a:ext cx="1749872" cy="3108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hewindowsclub.thewindowsclubco.netdna-cdn.com/wp-content/uploads/2012/08/Outlook-Preventing-Junk-email1-600x3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5416710"/>
            <a:ext cx="2232248" cy="1127285"/>
          </a:xfrm>
          <a:prstGeom prst="rect">
            <a:avLst/>
          </a:prstGeom>
          <a:noFill/>
          <a:effectLst>
            <a:outerShdw blurRad="1651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www.pcworld.com.mx/UserFiles/Spam%20Bitdefend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6601" y="5416710"/>
            <a:ext cx="1664615" cy="1108634"/>
          </a:xfrm>
          <a:prstGeom prst="rect">
            <a:avLst/>
          </a:prstGeom>
          <a:noFill/>
          <a:effectLst>
            <a:outerShdw blurRad="1651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hlinkClick r:id="rId7"/>
          </p:cNvPr>
          <p:cNvPicPr>
            <a:picLocks noChangeAspect="1"/>
          </p:cNvPicPr>
          <p:nvPr/>
        </p:nvPicPr>
        <p:blipFill rotWithShape="1">
          <a:blip r:embed="rId8"/>
          <a:srcRect l="13379" t="11984" r="16327" b="22360"/>
          <a:stretch/>
        </p:blipFill>
        <p:spPr>
          <a:xfrm>
            <a:off x="4572000" y="5373216"/>
            <a:ext cx="2194023" cy="1152128"/>
          </a:xfrm>
          <a:prstGeom prst="rect">
            <a:avLst/>
          </a:prstGeom>
          <a:noFill/>
          <a:effectLst>
            <a:outerShdw blurRad="165100" dist="38100" dir="2700000" sx="103000" sy="103000" algn="tl" rotWithShape="0">
              <a:prstClr val="black">
                <a:alpha val="40000"/>
              </a:prstClr>
            </a:outerShdw>
          </a:effectLst>
        </p:spPr>
      </p:pic>
    </p:spTree>
    <p:extLst>
      <p:ext uri="{BB962C8B-B14F-4D97-AF65-F5344CB8AC3E}">
        <p14:creationId xmlns:p14="http://schemas.microsoft.com/office/powerpoint/2010/main" val="593157448"/>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19" y="1052736"/>
            <a:ext cx="6653733" cy="3416320"/>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dirty="0" smtClean="0">
                <a:latin typeface="Calibri" panose="020F0502020204030204" pitchFamily="34" charset="0"/>
              </a:rPr>
              <a:t>A </a:t>
            </a:r>
            <a:r>
              <a:rPr lang="en-US" b="1" dirty="0" smtClean="0">
                <a:latin typeface="Calibri" panose="020F0502020204030204" pitchFamily="34" charset="0"/>
              </a:rPr>
              <a:t>Moderated Forum </a:t>
            </a:r>
            <a:r>
              <a:rPr lang="en-US" dirty="0" smtClean="0">
                <a:latin typeface="Calibri" panose="020F0502020204030204" pitchFamily="34" charset="0"/>
              </a:rPr>
              <a:t>refers to an online discussion forum in which all the posts are checked by an administrator before they are allowed to be posted. Many users prefer this type of forum, compared to an unmoderated one, as the moderator can not only prevent spam, but can filer out any posts that are inappropriate, rude or offensive, or wander off the main topic.</a:t>
            </a:r>
          </a:p>
          <a:p>
            <a:pPr marL="234950" indent="-234950">
              <a:buClr>
                <a:srgbClr val="00B050"/>
              </a:buClr>
              <a:buSzPct val="93000"/>
              <a:buFont typeface="Wingdings 3" panose="05040102010807070707" pitchFamily="18" charset="2"/>
              <a:buChar char=""/>
            </a:pPr>
            <a:r>
              <a:rPr lang="en-US" dirty="0" smtClean="0">
                <a:latin typeface="Calibri" panose="020F0502020204030204" pitchFamily="34" charset="0"/>
              </a:rPr>
              <a:t>The internet is essentially an </a:t>
            </a:r>
            <a:r>
              <a:rPr lang="en-US" b="1" dirty="0" smtClean="0">
                <a:latin typeface="Calibri" panose="020F0502020204030204" pitchFamily="34" charset="0"/>
              </a:rPr>
              <a:t>unmoderated forum. </a:t>
            </a:r>
            <a:r>
              <a:rPr lang="en-US" dirty="0" smtClean="0">
                <a:latin typeface="Calibri" panose="020F0502020204030204" pitchFamily="34" charset="0"/>
              </a:rPr>
              <a:t> No-one ‘owns’ the Internet and it is essentially not policed. The only real safeguards are a voluntary cooperation between users and the network operators. However most social forums or networking groups on the internet have a set of rules or protocols that members are requested to follow or they will be deleted.</a:t>
            </a:r>
          </a:p>
        </p:txBody>
      </p:sp>
      <p:graphicFrame>
        <p:nvGraphicFramePr>
          <p:cNvPr id="14" name="Table 13"/>
          <p:cNvGraphicFramePr>
            <a:graphicFrameLocks noGrp="1"/>
          </p:cNvGraphicFramePr>
          <p:nvPr>
            <p:extLst/>
          </p:nvPr>
        </p:nvGraphicFramePr>
        <p:xfrm>
          <a:off x="6948264" y="1161875"/>
          <a:ext cx="1835893" cy="5363469"/>
        </p:xfrm>
        <a:graphic>
          <a:graphicData uri="http://schemas.openxmlformats.org/drawingml/2006/table">
            <a:tbl>
              <a:tblPr firstRow="1" firstCol="1" lastRow="1" lastCol="1" bandRow="1" bandCol="1">
                <a:effectLst>
                  <a:outerShdw blurRad="127000" dist="38100" dir="2700000" sx="102000" sy="102000" algn="tl" rotWithShape="0">
                    <a:prstClr val="black">
                      <a:alpha val="40000"/>
                    </a:prstClr>
                  </a:outerShdw>
                </a:effectLst>
                <a:tableStyleId>{2D5ABB26-0587-4C30-8999-92F81FD0307C}</a:tableStyleId>
              </a:tblPr>
              <a:tblGrid>
                <a:gridCol w="1835893"/>
              </a:tblGrid>
              <a:tr h="410089">
                <a:tc>
                  <a:txBody>
                    <a:bodyPr/>
                    <a:lstStyle/>
                    <a:p>
                      <a:pPr>
                        <a:spcAft>
                          <a:spcPts val="0"/>
                        </a:spcAft>
                      </a:pPr>
                      <a:endParaRPr lang="en-GB" sz="14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3380">
                <a:tc>
                  <a:txBody>
                    <a:bodyPr/>
                    <a:lstStyle/>
                    <a:p>
                      <a:pPr marL="177800" indent="-177800" algn="l">
                        <a:spcAft>
                          <a:spcPts val="600"/>
                        </a:spcAft>
                        <a:buFontTx/>
                        <a:buBlip>
                          <a:blip r:embed="rId5"/>
                        </a:buBlip>
                      </a:pPr>
                      <a:r>
                        <a:rPr lang="en-GB" sz="1600" baseline="0" dirty="0" smtClean="0">
                          <a:solidFill>
                            <a:srgbClr val="FF0000"/>
                          </a:solidFill>
                          <a:effectLst/>
                          <a:latin typeface="Arial" pitchFamily="34" charset="0"/>
                          <a:ea typeface="Times New Roman"/>
                          <a:cs typeface="Arial" pitchFamily="34" charset="0"/>
                        </a:rPr>
                        <a:t>Game sites like Twitch are unmoderated</a:t>
                      </a:r>
                    </a:p>
                    <a:p>
                      <a:pPr marL="177800" indent="-177800" algn="l">
                        <a:spcAft>
                          <a:spcPts val="600"/>
                        </a:spcAft>
                        <a:buFontTx/>
                        <a:buBlip>
                          <a:blip r:embed="rId5"/>
                        </a:buBlip>
                      </a:pPr>
                      <a:r>
                        <a:rPr lang="en-GB" sz="1600" baseline="0" dirty="0" smtClean="0">
                          <a:solidFill>
                            <a:schemeClr val="tx1"/>
                          </a:solidFill>
                          <a:effectLst/>
                          <a:latin typeface="Arial" pitchFamily="34" charset="0"/>
                          <a:ea typeface="Times New Roman"/>
                          <a:cs typeface="Arial" pitchFamily="34" charset="0"/>
                        </a:rPr>
                        <a:t>Forums are more that merely leaving comments</a:t>
                      </a:r>
                    </a:p>
                    <a:p>
                      <a:pPr marL="177800" indent="-177800" algn="l">
                        <a:spcAft>
                          <a:spcPts val="600"/>
                        </a:spcAft>
                        <a:buFontTx/>
                        <a:buBlip>
                          <a:blip r:embed="rId5"/>
                        </a:buBlip>
                      </a:pPr>
                      <a:r>
                        <a:rPr lang="en-GB" sz="1600" baseline="0" dirty="0" smtClean="0">
                          <a:solidFill>
                            <a:srgbClr val="FF0000"/>
                          </a:solidFill>
                          <a:effectLst/>
                          <a:latin typeface="Arial" pitchFamily="34" charset="0"/>
                          <a:ea typeface="Times New Roman"/>
                          <a:cs typeface="Arial" pitchFamily="34" charset="0"/>
                        </a:rPr>
                        <a:t>Forums have been around as long as the Internet.</a:t>
                      </a:r>
                    </a:p>
                    <a:p>
                      <a:pPr marL="177800" indent="-177800" algn="l">
                        <a:spcAft>
                          <a:spcPts val="600"/>
                        </a:spcAft>
                        <a:buFontTx/>
                        <a:buBlip>
                          <a:blip r:embed="rId5"/>
                        </a:buBlip>
                      </a:pPr>
                      <a:r>
                        <a:rPr lang="en-US" sz="1600" baseline="0" dirty="0" smtClean="0">
                          <a:solidFill>
                            <a:schemeClr val="tx1"/>
                          </a:solidFill>
                          <a:effectLst/>
                          <a:latin typeface="Arial" pitchFamily="34" charset="0"/>
                          <a:ea typeface="Times New Roman"/>
                          <a:cs typeface="Arial" pitchFamily="34" charset="0"/>
                        </a:rPr>
                        <a:t>There is a forum for everything.</a:t>
                      </a:r>
                    </a:p>
                    <a:p>
                      <a:pPr marL="177800" indent="-177800" algn="l">
                        <a:spcAft>
                          <a:spcPts val="600"/>
                        </a:spcAft>
                        <a:buFontTx/>
                        <a:buBlip>
                          <a:blip r:embed="rId5"/>
                        </a:buBlip>
                      </a:pPr>
                      <a:r>
                        <a:rPr lang="en-US" sz="1600" baseline="0" dirty="0" smtClean="0">
                          <a:solidFill>
                            <a:srgbClr val="FF0000"/>
                          </a:solidFill>
                          <a:effectLst/>
                          <a:latin typeface="Arial" pitchFamily="34" charset="0"/>
                          <a:ea typeface="Times New Roman"/>
                          <a:cs typeface="Arial" pitchFamily="34" charset="0"/>
                        </a:rPr>
                        <a:t>Fan Fiction is a form of forum.</a:t>
                      </a:r>
                    </a:p>
                    <a:p>
                      <a:pPr marL="177800" indent="-177800" algn="l">
                        <a:spcAft>
                          <a:spcPts val="600"/>
                        </a:spcAft>
                        <a:buFontTx/>
                        <a:buBlip>
                          <a:blip r:embed="rId5"/>
                        </a:buBlip>
                      </a:pPr>
                      <a:r>
                        <a:rPr lang="en-US" sz="1600" baseline="0" dirty="0" smtClean="0">
                          <a:solidFill>
                            <a:schemeClr val="tx1"/>
                          </a:solidFill>
                          <a:effectLst/>
                          <a:latin typeface="Arial" pitchFamily="34" charset="0"/>
                          <a:ea typeface="Times New Roman"/>
                          <a:cs typeface="Arial" pitchFamily="34" charset="0"/>
                        </a:rPr>
                        <a:t>Twitter to a degree is a form of forum.</a:t>
                      </a:r>
                      <a:endParaRPr lang="en-GB" sz="160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5" name="Picture 4" descr="Think Abou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991274" y="1196752"/>
            <a:ext cx="1749872" cy="310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mrluvvaluvva.files.wordpress.com/2015/01/twitch-chat.png"/>
          <p:cNvPicPr>
            <a:picLocks noChangeAspect="1" noChangeArrowheads="1"/>
          </p:cNvPicPr>
          <p:nvPr/>
        </p:nvPicPr>
        <p:blipFill rotWithShape="1">
          <a:blip r:embed="rId7">
            <a:extLst>
              <a:ext uri="{28A0092B-C50C-407E-A947-70E740481C1C}">
                <a14:useLocalDpi xmlns:a14="http://schemas.microsoft.com/office/drawing/2010/main" val="0"/>
              </a:ext>
            </a:extLst>
          </a:blip>
          <a:srcRect r="47622"/>
          <a:stretch/>
        </p:blipFill>
        <p:spPr bwMode="auto">
          <a:xfrm>
            <a:off x="3203848" y="4633180"/>
            <a:ext cx="1589621" cy="1913210"/>
          </a:xfrm>
          <a:prstGeom prst="rect">
            <a:avLst/>
          </a:prstGeom>
          <a:noFill/>
          <a:effectLst>
            <a:outerShdw blurRad="1651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How Forums wor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38812" y="4657235"/>
            <a:ext cx="2721020" cy="1869403"/>
          </a:xfrm>
          <a:prstGeom prst="rect">
            <a:avLst/>
          </a:prstGeom>
          <a:noFill/>
          <a:effectLst>
            <a:outerShdw blurRad="165100" dist="38100" dir="2700000" sx="103000" sy="103000" algn="tl" rotWithShape="0">
              <a:prstClr val="black">
                <a:alpha val="40000"/>
              </a:prstClr>
            </a:outerShdw>
          </a:effectLst>
        </p:spPr>
      </p:pic>
      <p:pic>
        <p:nvPicPr>
          <p:cNvPr id="3076" name="Picture 4" descr="http://www.fonant.com/sites/fonant.com/files/Untitled-7_0.png"/>
          <p:cNvPicPr>
            <a:picLocks noChangeAspect="1" noChangeArrowheads="1"/>
          </p:cNvPicPr>
          <p:nvPr/>
        </p:nvPicPr>
        <p:blipFill rotWithShape="1">
          <a:blip r:embed="rId9">
            <a:extLst>
              <a:ext uri="{28A0092B-C50C-407E-A947-70E740481C1C}">
                <a14:useLocalDpi xmlns:a14="http://schemas.microsoft.com/office/drawing/2010/main" val="0"/>
              </a:ext>
            </a:extLst>
          </a:blip>
          <a:srcRect l="1763" t="32336" r="66069" b="20728"/>
          <a:stretch/>
        </p:blipFill>
        <p:spPr bwMode="auto">
          <a:xfrm>
            <a:off x="4932040" y="4572128"/>
            <a:ext cx="1794433" cy="1953215"/>
          </a:xfrm>
          <a:prstGeom prst="rect">
            <a:avLst/>
          </a:prstGeom>
          <a:noFill/>
          <a:effectLst>
            <a:outerShdw blurRad="1651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35496" y="44624"/>
            <a:ext cx="8928992" cy="576064"/>
          </a:xfrm>
        </p:spPr>
        <p:txBody>
          <a:bodyPr>
            <a:noAutofit/>
          </a:bodyPr>
          <a:lstStyle/>
          <a:p>
            <a:r>
              <a:rPr lang="en-GB" sz="4000" dirty="0" smtClean="0"/>
              <a:t>5.4 - Digital Security – Forum Moderation</a:t>
            </a:r>
            <a:endParaRPr lang="en-GB" sz="4000" b="1" dirty="0" smtClean="0"/>
          </a:p>
        </p:txBody>
      </p:sp>
    </p:spTree>
    <p:extLst>
      <p:ext uri="{BB962C8B-B14F-4D97-AF65-F5344CB8AC3E}">
        <p14:creationId xmlns:p14="http://schemas.microsoft.com/office/powerpoint/2010/main" val="418195955"/>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480398" cy="5339923"/>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550" b="1" dirty="0" smtClean="0">
                <a:solidFill>
                  <a:srgbClr val="FF0000"/>
                </a:solidFill>
                <a:latin typeface="Calibri" panose="020F0502020204030204" pitchFamily="34" charset="0"/>
              </a:rPr>
              <a:t>Cookies </a:t>
            </a:r>
            <a:r>
              <a:rPr lang="en-US" sz="1550" dirty="0" smtClean="0">
                <a:latin typeface="Calibri" panose="020F0502020204030204" pitchFamily="34" charset="0"/>
              </a:rPr>
              <a:t>– These are small files or code that are stored on the users computer sent by a web server. Each cookie is effectively a small look-up table, containing pairs of (key, data) values, i.e. (surname, Jones) and (music, Rock). Once the cookie has been read by the code on the web server or user’s computer, the data can be retrieved and used to customize the webpage for each individual. These are often referred to as User Preferences, e.g. when a user buys a book online, the user remembers the type of book the user chose and the web page will then show a message such as: ‘Customers who bought </a:t>
            </a:r>
            <a:r>
              <a:rPr lang="en-US" sz="1550" i="1" dirty="0" smtClean="0">
                <a:latin typeface="Calibri" panose="020F0502020204030204" pitchFamily="34" charset="0"/>
              </a:rPr>
              <a:t>The Hobbit</a:t>
            </a:r>
            <a:r>
              <a:rPr lang="en-US" sz="1550" dirty="0" smtClean="0">
                <a:latin typeface="Calibri" panose="020F0502020204030204" pitchFamily="34" charset="0"/>
              </a:rPr>
              <a:t> also bought </a:t>
            </a:r>
            <a:r>
              <a:rPr lang="en-US" sz="1550" i="1" dirty="0" smtClean="0">
                <a:latin typeface="Calibri" panose="020F0502020204030204" pitchFamily="34" charset="0"/>
              </a:rPr>
              <a:t>Lord of the Rings</a:t>
            </a:r>
            <a:r>
              <a:rPr lang="en-US" sz="1550" dirty="0" smtClean="0">
                <a:latin typeface="Calibri" panose="020F0502020204030204" pitchFamily="34" charset="0"/>
              </a:rPr>
              <a:t>’.</a:t>
            </a:r>
          </a:p>
          <a:p>
            <a:pPr marL="234950" indent="-234950">
              <a:buClr>
                <a:srgbClr val="00B050"/>
              </a:buClr>
              <a:buSzPct val="93000"/>
              <a:buFont typeface="Wingdings 3" panose="05040102010807070707" pitchFamily="18" charset="2"/>
              <a:buChar char=""/>
            </a:pPr>
            <a:r>
              <a:rPr lang="en-US" sz="1550" dirty="0" smtClean="0">
                <a:latin typeface="Calibri" panose="020F0502020204030204" pitchFamily="34" charset="0"/>
              </a:rPr>
              <a:t>The data gathered by the cookies form an </a:t>
            </a:r>
            <a:r>
              <a:rPr lang="en-US" sz="1550" b="1" dirty="0" smtClean="0">
                <a:solidFill>
                  <a:srgbClr val="FF0000"/>
                </a:solidFill>
                <a:latin typeface="Calibri" panose="020F0502020204030204" pitchFamily="34" charset="0"/>
              </a:rPr>
              <a:t>anonymous user profile</a:t>
            </a:r>
            <a:r>
              <a:rPr lang="en-US" sz="1550" dirty="0" smtClean="0">
                <a:solidFill>
                  <a:srgbClr val="FF0000"/>
                </a:solidFill>
                <a:latin typeface="Calibri" panose="020F0502020204030204" pitchFamily="34" charset="0"/>
              </a:rPr>
              <a:t> </a:t>
            </a:r>
            <a:r>
              <a:rPr lang="en-US" sz="1550" dirty="0" smtClean="0">
                <a:latin typeface="Calibri" panose="020F0502020204030204" pitchFamily="34" charset="0"/>
              </a:rPr>
              <a:t>and doesn’t contain personal details such as passwords  or credit card numbers. Cookies are a very efficient way of carrying data from one website session to another or even between sessions on related websites. They remove the need to store massive amount of data on the web server itself. Storing data on the web server itself would make it very difficult to retrieve a user’s data without requiring the user to log in every time they visit the site.</a:t>
            </a:r>
          </a:p>
          <a:p>
            <a:pPr marL="234950" indent="-234950">
              <a:buClr>
                <a:srgbClr val="00B050"/>
              </a:buClr>
              <a:buSzPct val="93000"/>
              <a:buFont typeface="Wingdings 3" panose="05040102010807070707" pitchFamily="18" charset="2"/>
              <a:buChar char=""/>
            </a:pPr>
            <a:r>
              <a:rPr lang="en-US" sz="1550" b="1" dirty="0" smtClean="0">
                <a:latin typeface="Calibri" panose="020F0502020204030204" pitchFamily="34" charset="0"/>
              </a:rPr>
              <a:t>Solution</a:t>
            </a:r>
            <a:r>
              <a:rPr lang="en-US" sz="1550" dirty="0" smtClean="0">
                <a:latin typeface="Calibri" panose="020F0502020204030204" pitchFamily="34" charset="0"/>
              </a:rPr>
              <a:t>: Use of secure servers is always advised. A secure web server is one that supports any of the major security protocols, such as SSL/TLS, that encrypt and decrypt messages to protect them against third party eavesdroppers. Making purchases from a secure server ensures that a user’s payment or personal information can be translated into a secret code that’s difficult to break.</a:t>
            </a:r>
          </a:p>
        </p:txBody>
      </p:sp>
      <p:pic>
        <p:nvPicPr>
          <p:cNvPr id="2" name="Picture 1"/>
          <p:cNvPicPr>
            <a:picLocks noChangeAspect="1"/>
          </p:cNvPicPr>
          <p:nvPr/>
        </p:nvPicPr>
        <p:blipFill rotWithShape="1">
          <a:blip r:embed="rId5"/>
          <a:srcRect l="25649" t="15731" r="48893" b="50000"/>
          <a:stretch/>
        </p:blipFill>
        <p:spPr>
          <a:xfrm>
            <a:off x="6732239" y="1163303"/>
            <a:ext cx="2088233" cy="1498080"/>
          </a:xfrm>
          <a:prstGeom prst="rect">
            <a:avLst/>
          </a:prstGeom>
        </p:spPr>
      </p:pic>
      <p:pic>
        <p:nvPicPr>
          <p:cNvPr id="4098" name="Picture 2" descr="http://www.homehelptech.ie/wp-content/uploads/2010/03/NortonTrackingCooki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39" y="2750963"/>
            <a:ext cx="2088233" cy="1892767"/>
          </a:xfrm>
          <a:prstGeom prst="rect">
            <a:avLst/>
          </a:prstGeom>
          <a:noFill/>
          <a:extLst>
            <a:ext uri="{909E8E84-426E-40DD-AFC4-6F175D3DCCD1}">
              <a14:hiddenFill xmlns:a14="http://schemas.microsoft.com/office/drawing/2010/main">
                <a:solidFill>
                  <a:srgbClr val="FFFFFF"/>
                </a:solidFill>
              </a14:hiddenFill>
            </a:ext>
          </a:extLst>
        </p:spPr>
      </p:pic>
      <p:pic>
        <p:nvPicPr>
          <p:cNvPr id="3" name="What is a cook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32238" y="4913710"/>
            <a:ext cx="2088234" cy="1154945"/>
          </a:xfrm>
          <a:prstGeom prst="rect">
            <a:avLst/>
          </a:prstGeom>
        </p:spPr>
      </p:pic>
      <p:sp>
        <p:nvSpPr>
          <p:cNvPr id="9" name="Title 1"/>
          <p:cNvSpPr>
            <a:spLocks noGrp="1"/>
          </p:cNvSpPr>
          <p:nvPr>
            <p:ph type="title"/>
          </p:nvPr>
        </p:nvSpPr>
        <p:spPr>
          <a:xfrm>
            <a:off x="35496" y="44624"/>
            <a:ext cx="8928992" cy="576064"/>
          </a:xfrm>
        </p:spPr>
        <p:txBody>
          <a:bodyPr>
            <a:noAutofit/>
          </a:bodyPr>
          <a:lstStyle/>
          <a:p>
            <a:r>
              <a:rPr lang="en-GB" sz="4800" dirty="0" smtClean="0"/>
              <a:t>5.4 - Digital Security – Cookies</a:t>
            </a:r>
            <a:endParaRPr lang="en-GB" sz="4800" b="1" dirty="0" smtClean="0"/>
          </a:p>
        </p:txBody>
      </p:sp>
    </p:spTree>
    <p:extLst>
      <p:ext uri="{BB962C8B-B14F-4D97-AF65-F5344CB8AC3E}">
        <p14:creationId xmlns:p14="http://schemas.microsoft.com/office/powerpoint/2010/main" val="1374662577"/>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336704" cy="5509200"/>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600" b="1" dirty="0" smtClean="0">
                <a:solidFill>
                  <a:srgbClr val="FF0000"/>
                </a:solidFill>
                <a:latin typeface="Calibri" panose="020F0502020204030204" pitchFamily="34" charset="0"/>
              </a:rPr>
              <a:t>Firewall (Software) </a:t>
            </a:r>
            <a:r>
              <a:rPr lang="en-US" sz="1600" dirty="0" smtClean="0">
                <a:latin typeface="Calibri" panose="020F0502020204030204" pitchFamily="34" charset="0"/>
              </a:rPr>
              <a:t>– This is either software or hardware and sits between the user’s computer and an external network (i.e. the internet) and filters information coming in and out of the user’s computer. The following list are tasks carried out by the firewall:</a:t>
            </a:r>
          </a:p>
          <a:p>
            <a:pPr marL="515938" indent="-233363">
              <a:buClr>
                <a:srgbClr val="00B050"/>
              </a:buClr>
              <a:buSzPct val="110000"/>
              <a:buFont typeface="Arial" panose="020B0604020202020204" pitchFamily="34" charset="0"/>
              <a:buChar char="•"/>
            </a:pPr>
            <a:r>
              <a:rPr lang="en-US" sz="1600" dirty="0" smtClean="0">
                <a:latin typeface="Calibri" panose="020F0502020204030204" pitchFamily="34" charset="0"/>
              </a:rPr>
              <a:t>To examine the ‘traffic’ between a user’s computer (or internal network) and a public network (i.e. the Internet)</a:t>
            </a:r>
          </a:p>
          <a:p>
            <a:pPr marL="515938" indent="-233363">
              <a:buClr>
                <a:srgbClr val="00B050"/>
              </a:buClr>
              <a:buSzPct val="110000"/>
              <a:buFont typeface="Arial" panose="020B0604020202020204" pitchFamily="34" charset="0"/>
              <a:buChar char="•"/>
            </a:pPr>
            <a:r>
              <a:rPr lang="en-US" sz="1600" dirty="0" smtClean="0">
                <a:latin typeface="Calibri" panose="020F0502020204030204" pitchFamily="34" charset="0"/>
              </a:rPr>
              <a:t>Checks whether incoming or outgoing data meets a given criteria.</a:t>
            </a:r>
          </a:p>
          <a:p>
            <a:pPr marL="515938" indent="-233363">
              <a:buClr>
                <a:srgbClr val="00B050"/>
              </a:buClr>
              <a:buSzPct val="110000"/>
              <a:buFont typeface="Arial" panose="020B0604020202020204" pitchFamily="34" charset="0"/>
              <a:buChar char="•"/>
            </a:pPr>
            <a:r>
              <a:rPr lang="en-US" sz="1600" dirty="0" smtClean="0">
                <a:latin typeface="Calibri" panose="020F0502020204030204" pitchFamily="34" charset="0"/>
              </a:rPr>
              <a:t>If the data fails the criteria, the firewall will block the traffic and give the user (or network manager) a warning that there may be a security issue.</a:t>
            </a:r>
          </a:p>
          <a:p>
            <a:pPr marL="515938" indent="-233363">
              <a:buClr>
                <a:srgbClr val="00B050"/>
              </a:buClr>
              <a:buSzPct val="110000"/>
              <a:buFont typeface="Arial" panose="020B0604020202020204" pitchFamily="34" charset="0"/>
              <a:buChar char="•"/>
            </a:pPr>
            <a:r>
              <a:rPr lang="en-US" sz="1600" dirty="0" smtClean="0">
                <a:latin typeface="Calibri" panose="020F0502020204030204" pitchFamily="34" charset="0"/>
              </a:rPr>
              <a:t>The firewall can be used to log all incoming and outgoing traffic to allow later interrogation by the user</a:t>
            </a:r>
          </a:p>
          <a:p>
            <a:pPr marL="515938" indent="-233363">
              <a:buClr>
                <a:srgbClr val="00B050"/>
              </a:buClr>
              <a:buSzPct val="110000"/>
              <a:buFont typeface="Arial" panose="020B0604020202020204" pitchFamily="34" charset="0"/>
              <a:buChar char="•"/>
            </a:pPr>
            <a:r>
              <a:rPr lang="en-US" sz="1600" dirty="0" smtClean="0">
                <a:latin typeface="Calibri" panose="020F0502020204030204" pitchFamily="34" charset="0"/>
              </a:rPr>
              <a:t>Criteria can be set up so that the firewall prevents access to certain undesirable IP addresses.</a:t>
            </a:r>
          </a:p>
          <a:p>
            <a:pPr marL="515938" indent="-233363">
              <a:buClr>
                <a:srgbClr val="00B050"/>
              </a:buClr>
              <a:buSzPct val="110000"/>
              <a:buFont typeface="Arial" panose="020B0604020202020204" pitchFamily="34" charset="0"/>
              <a:buChar char="•"/>
            </a:pPr>
            <a:r>
              <a:rPr lang="en-US" sz="1600" dirty="0" smtClean="0">
                <a:latin typeface="Calibri" panose="020F0502020204030204" pitchFamily="34" charset="0"/>
              </a:rPr>
              <a:t>Firewalls can help prevent hackers or viruses from entering or gaining access to the users network. This can be done by blocking IP addresses but hackers can still access the network if they use </a:t>
            </a:r>
            <a:r>
              <a:rPr lang="en-US" sz="1600" b="1" dirty="0" smtClean="0">
                <a:latin typeface="Calibri" panose="020F0502020204030204" pitchFamily="34" charset="0"/>
              </a:rPr>
              <a:t>allowed</a:t>
            </a:r>
            <a:r>
              <a:rPr lang="en-US" sz="1600" dirty="0" smtClean="0">
                <a:latin typeface="Calibri" panose="020F0502020204030204" pitchFamily="34" charset="0"/>
              </a:rPr>
              <a:t> computers.</a:t>
            </a:r>
          </a:p>
          <a:p>
            <a:pPr marL="515938" indent="-233363">
              <a:buClr>
                <a:srgbClr val="00B050"/>
              </a:buClr>
              <a:buSzPct val="110000"/>
              <a:buFont typeface="Arial" panose="020B0604020202020204" pitchFamily="34" charset="0"/>
              <a:buChar char="•"/>
            </a:pPr>
            <a:r>
              <a:rPr lang="en-US" sz="1600" dirty="0" smtClean="0">
                <a:latin typeface="Calibri" panose="020F0502020204030204" pitchFamily="34" charset="0"/>
              </a:rPr>
              <a:t>If the user is warned if some software on their system is trying to access an external data source (i.e. an automated software upgrade); the user is given the option of allowing or denying the request.</a:t>
            </a:r>
          </a:p>
        </p:txBody>
      </p:sp>
      <p:pic>
        <p:nvPicPr>
          <p:cNvPr id="5122" name="Picture 2" descr="http://www.vicomsoft.com/images/learning-center/firewalls/firewalldiagram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1174025"/>
            <a:ext cx="2160240" cy="15660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thewindowsclub.thewindowsclubco.netdna-cdn.com/wp-content/uploads/2012/07/comodo-free-firewall.jpg"/>
          <p:cNvPicPr>
            <a:picLocks noChangeAspect="1" noChangeArrowheads="1"/>
          </p:cNvPicPr>
          <p:nvPr/>
        </p:nvPicPr>
        <p:blipFill rotWithShape="1">
          <a:blip r:embed="rId6">
            <a:extLst>
              <a:ext uri="{28A0092B-C50C-407E-A947-70E740481C1C}">
                <a14:useLocalDpi xmlns:a14="http://schemas.microsoft.com/office/drawing/2010/main" val="0"/>
              </a:ext>
            </a:extLst>
          </a:blip>
          <a:srcRect r="1687" b="21302"/>
          <a:stretch/>
        </p:blipFill>
        <p:spPr bwMode="auto">
          <a:xfrm>
            <a:off x="6709559" y="2996952"/>
            <a:ext cx="2112864" cy="1246764"/>
          </a:xfrm>
          <a:prstGeom prst="rect">
            <a:avLst/>
          </a:prstGeom>
          <a:noFill/>
          <a:extLst>
            <a:ext uri="{909E8E84-426E-40DD-AFC4-6F175D3DCCD1}">
              <a14:hiddenFill xmlns:a14="http://schemas.microsoft.com/office/drawing/2010/main">
                <a:solidFill>
                  <a:srgbClr val="FFFFFF"/>
                </a:solidFill>
              </a14:hiddenFill>
            </a:ext>
          </a:extLst>
        </p:spPr>
      </p:pic>
      <p:pic>
        <p:nvPicPr>
          <p:cNvPr id="3" name="How a Firewall 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09559" y="4531748"/>
            <a:ext cx="2145462" cy="1205880"/>
          </a:xfrm>
          <a:prstGeom prst="rect">
            <a:avLst/>
          </a:prstGeom>
        </p:spPr>
      </p:pic>
      <p:sp>
        <p:nvSpPr>
          <p:cNvPr id="9" name="Title 1"/>
          <p:cNvSpPr>
            <a:spLocks noGrp="1"/>
          </p:cNvSpPr>
          <p:nvPr>
            <p:ph type="title"/>
          </p:nvPr>
        </p:nvSpPr>
        <p:spPr>
          <a:xfrm>
            <a:off x="35496" y="44624"/>
            <a:ext cx="8928992" cy="576064"/>
          </a:xfrm>
        </p:spPr>
        <p:txBody>
          <a:bodyPr>
            <a:noAutofit/>
          </a:bodyPr>
          <a:lstStyle/>
          <a:p>
            <a:r>
              <a:rPr lang="en-GB" dirty="0" smtClean="0"/>
              <a:t>5.4 - Digital Security – Firewalls</a:t>
            </a:r>
            <a:endParaRPr lang="en-GB" b="1" dirty="0" smtClean="0"/>
          </a:p>
        </p:txBody>
      </p:sp>
    </p:spTree>
    <p:extLst>
      <p:ext uri="{BB962C8B-B14F-4D97-AF65-F5344CB8AC3E}">
        <p14:creationId xmlns:p14="http://schemas.microsoft.com/office/powerpoint/2010/main" val="520522112"/>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2060848"/>
            <a:ext cx="5760640" cy="4356577"/>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630" b="1" dirty="0" smtClean="0">
                <a:solidFill>
                  <a:srgbClr val="FF0000"/>
                </a:solidFill>
                <a:latin typeface="Calibri" panose="020F0502020204030204" pitchFamily="34" charset="0"/>
              </a:rPr>
              <a:t>Firewall (Hardware) </a:t>
            </a:r>
            <a:r>
              <a:rPr lang="en-US" sz="1630" dirty="0" smtClean="0">
                <a:latin typeface="Calibri" panose="020F0502020204030204" pitchFamily="34" charset="0"/>
              </a:rPr>
              <a:t>– The firewall can be a hardware interface that is located somewhere between the computer and the internet connection, in which case it is often referred to as a </a:t>
            </a:r>
            <a:r>
              <a:rPr lang="en-US" sz="1630" b="1" dirty="0" smtClean="0">
                <a:solidFill>
                  <a:srgbClr val="FF0000"/>
                </a:solidFill>
                <a:latin typeface="Calibri" panose="020F0502020204030204" pitchFamily="34" charset="0"/>
              </a:rPr>
              <a:t>gateway</a:t>
            </a:r>
            <a:r>
              <a:rPr lang="en-US" sz="1630" dirty="0" smtClean="0">
                <a:latin typeface="Calibri" panose="020F0502020204030204" pitchFamily="34" charset="0"/>
              </a:rPr>
              <a:t>. Alternatively, the firewall can be software installed on a computer; in some cases this is part of the operating system.</a:t>
            </a:r>
          </a:p>
          <a:p>
            <a:pPr marL="234950" indent="-234950">
              <a:buClr>
                <a:srgbClr val="00B050"/>
              </a:buClr>
              <a:buSzPct val="93000"/>
              <a:buFont typeface="Wingdings 3" panose="05040102010807070707" pitchFamily="18" charset="2"/>
              <a:buChar char=""/>
            </a:pPr>
            <a:r>
              <a:rPr lang="en-US" sz="1630" dirty="0" smtClean="0">
                <a:latin typeface="Calibri" panose="020F0502020204030204" pitchFamily="34" charset="0"/>
              </a:rPr>
              <a:t>However there are certain circumstances where the firewall can’t prevent potential harmful traffic:</a:t>
            </a:r>
          </a:p>
          <a:p>
            <a:pPr marL="519113" indent="-285750">
              <a:buClr>
                <a:srgbClr val="00B050"/>
              </a:buClr>
              <a:buSzPct val="104000"/>
              <a:buFont typeface="Arial" panose="020B0604020202020204" pitchFamily="34" charset="0"/>
              <a:buChar char="•"/>
            </a:pPr>
            <a:r>
              <a:rPr lang="en-US" sz="1630" dirty="0" smtClean="0">
                <a:latin typeface="Calibri" panose="020F0502020204030204" pitchFamily="34" charset="0"/>
              </a:rPr>
              <a:t>It cannot prevent individuals, on internal networks, using their own modems to bypass the firewall.</a:t>
            </a:r>
          </a:p>
          <a:p>
            <a:pPr marL="519113" indent="-285750">
              <a:buClr>
                <a:srgbClr val="00B050"/>
              </a:buClr>
              <a:buSzPct val="104000"/>
              <a:buFont typeface="Arial" panose="020B0604020202020204" pitchFamily="34" charset="0"/>
              <a:buChar char="•"/>
            </a:pPr>
            <a:r>
              <a:rPr lang="en-US" sz="1630" dirty="0" smtClean="0">
                <a:latin typeface="Calibri" panose="020F0502020204030204" pitchFamily="34" charset="0"/>
              </a:rPr>
              <a:t>Employee misconduct or carelessness cannot be controlled  by firewalls (i.e. control of passwords or user accounts)</a:t>
            </a:r>
          </a:p>
          <a:p>
            <a:pPr marL="519113" indent="-285750">
              <a:buClr>
                <a:srgbClr val="00B050"/>
              </a:buClr>
              <a:buSzPct val="104000"/>
              <a:buFont typeface="Arial" panose="020B0604020202020204" pitchFamily="34" charset="0"/>
              <a:buChar char="•"/>
            </a:pPr>
            <a:r>
              <a:rPr lang="en-US" sz="1630" dirty="0" smtClean="0">
                <a:latin typeface="Calibri" panose="020F0502020204030204" pitchFamily="34" charset="0"/>
              </a:rPr>
              <a:t>Users on stand alone computers can chose to disable the firewall, leaving their computer open to harmful traffic from the Internet.</a:t>
            </a:r>
          </a:p>
          <a:p>
            <a:pPr marL="519113" indent="-285750">
              <a:buClr>
                <a:srgbClr val="00B050"/>
              </a:buClr>
              <a:buSzPct val="104000"/>
              <a:buFont typeface="Arial" panose="020B0604020202020204" pitchFamily="34" charset="0"/>
              <a:buChar char="•"/>
            </a:pPr>
            <a:r>
              <a:rPr lang="en-US" sz="1630" dirty="0" smtClean="0">
                <a:latin typeface="Calibri" panose="020F0502020204030204" pitchFamily="34" charset="0"/>
              </a:rPr>
              <a:t>All of these issues require management control (or personal control on a single computer) to ensure that the firewall is allowed to do its job effectively.</a:t>
            </a:r>
          </a:p>
        </p:txBody>
      </p:sp>
      <p:pic>
        <p:nvPicPr>
          <p:cNvPr id="6146" name="Picture 2" descr="http://www.bestsecuritytips.com/modules/soapbox/images/firewall/2/firewall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4196" y="1159976"/>
            <a:ext cx="2746276" cy="15818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powersolution.com/wp-content/uploads/2013/04/SSL-flowch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2755" y="4941168"/>
            <a:ext cx="2727718" cy="15699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5536" y="1267694"/>
            <a:ext cx="1482164" cy="584775"/>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600" b="1" dirty="0" smtClean="0"/>
              <a:t>User’s Computer</a:t>
            </a:r>
            <a:endParaRPr lang="en-GB" sz="1600" b="1" dirty="0"/>
          </a:p>
        </p:txBody>
      </p:sp>
      <p:cxnSp>
        <p:nvCxnSpPr>
          <p:cNvPr id="11" name="Straight Arrow Connector 10"/>
          <p:cNvCxnSpPr>
            <a:stCxn id="10" idx="3"/>
            <a:endCxn id="12" idx="1"/>
          </p:cNvCxnSpPr>
          <p:nvPr/>
        </p:nvCxnSpPr>
        <p:spPr>
          <a:xfrm>
            <a:off x="1877700" y="1560082"/>
            <a:ext cx="564064" cy="13260"/>
          </a:xfrm>
          <a:prstGeom prst="straightConnector1">
            <a:avLst/>
          </a:prstGeom>
          <a:ln w="38100">
            <a:solidFill>
              <a:srgbClr val="F539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41764" y="1157843"/>
            <a:ext cx="1482164" cy="830997"/>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600" b="1" dirty="0" smtClean="0"/>
              <a:t>Firewall (software or hardware)</a:t>
            </a:r>
            <a:endParaRPr lang="en-GB" sz="1600" b="1" dirty="0"/>
          </a:p>
        </p:txBody>
      </p:sp>
      <p:sp>
        <p:nvSpPr>
          <p:cNvPr id="14" name="TextBox 13"/>
          <p:cNvSpPr txBox="1"/>
          <p:nvPr/>
        </p:nvSpPr>
        <p:spPr>
          <a:xfrm>
            <a:off x="4408887" y="1411710"/>
            <a:ext cx="1315241" cy="338554"/>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600" b="1" dirty="0" smtClean="0"/>
              <a:t>Internet</a:t>
            </a:r>
            <a:endParaRPr lang="en-GB" sz="1600" b="1" dirty="0"/>
          </a:p>
        </p:txBody>
      </p:sp>
      <p:cxnSp>
        <p:nvCxnSpPr>
          <p:cNvPr id="17" name="Straight Arrow Connector 16"/>
          <p:cNvCxnSpPr>
            <a:stCxn id="12" idx="3"/>
            <a:endCxn id="14" idx="1"/>
          </p:cNvCxnSpPr>
          <p:nvPr/>
        </p:nvCxnSpPr>
        <p:spPr>
          <a:xfrm>
            <a:off x="3923928" y="1573342"/>
            <a:ext cx="484959" cy="7645"/>
          </a:xfrm>
          <a:prstGeom prst="straightConnector1">
            <a:avLst/>
          </a:prstGeom>
          <a:ln w="38100">
            <a:solidFill>
              <a:srgbClr val="F53939"/>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SSL Certificate Explai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84931" y="2970378"/>
            <a:ext cx="2735542" cy="1538742"/>
          </a:xfrm>
          <a:prstGeom prst="rect">
            <a:avLst/>
          </a:prstGeom>
        </p:spPr>
      </p:pic>
      <p:sp>
        <p:nvSpPr>
          <p:cNvPr id="15" name="Title 1"/>
          <p:cNvSpPr>
            <a:spLocks noGrp="1"/>
          </p:cNvSpPr>
          <p:nvPr>
            <p:ph type="title"/>
          </p:nvPr>
        </p:nvSpPr>
        <p:spPr>
          <a:xfrm>
            <a:off x="35496" y="44624"/>
            <a:ext cx="8928992" cy="576064"/>
          </a:xfrm>
        </p:spPr>
        <p:txBody>
          <a:bodyPr>
            <a:noAutofit/>
          </a:bodyPr>
          <a:lstStyle/>
          <a:p>
            <a:r>
              <a:rPr lang="en-GB" dirty="0" smtClean="0"/>
              <a:t>5.4 - Digital Security – Firewalls</a:t>
            </a:r>
            <a:endParaRPr lang="en-GB" b="1" dirty="0" smtClean="0"/>
          </a:p>
        </p:txBody>
      </p:sp>
    </p:spTree>
    <p:extLst>
      <p:ext uri="{BB962C8B-B14F-4D97-AF65-F5344CB8AC3E}">
        <p14:creationId xmlns:p14="http://schemas.microsoft.com/office/powerpoint/2010/main" val="1360859491"/>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8496944" cy="2308324"/>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600" b="1" dirty="0" smtClean="0">
                <a:latin typeface="Calibri" panose="020F0502020204030204" pitchFamily="34" charset="0"/>
              </a:rPr>
              <a:t>Protocols </a:t>
            </a:r>
            <a:r>
              <a:rPr lang="en-US" sz="1600" dirty="0" smtClean="0">
                <a:latin typeface="Calibri" panose="020F0502020204030204" pitchFamily="34" charset="0"/>
              </a:rPr>
              <a:t> means a set of rules used by computers to communicate with each other across a network or using the Internet. There are 2 we will need to know:</a:t>
            </a:r>
            <a:endParaRPr lang="en-US" sz="1600" b="1" dirty="0" smtClean="0">
              <a:latin typeface="Calibri" panose="020F0502020204030204" pitchFamily="34" charset="0"/>
            </a:endParaRPr>
          </a:p>
          <a:p>
            <a:pPr marL="234950" indent="-234950">
              <a:buClr>
                <a:srgbClr val="00B050"/>
              </a:buClr>
              <a:buSzPct val="93000"/>
              <a:buFont typeface="Wingdings 3" panose="05040102010807070707" pitchFamily="18" charset="2"/>
              <a:buChar char=""/>
            </a:pPr>
            <a:r>
              <a:rPr lang="en-US" sz="1600" b="1" dirty="0" smtClean="0">
                <a:solidFill>
                  <a:srgbClr val="FF0000"/>
                </a:solidFill>
                <a:latin typeface="Calibri" panose="020F0502020204030204" pitchFamily="34" charset="0"/>
              </a:rPr>
              <a:t>Secure Socket Layer (SSL) </a:t>
            </a:r>
            <a:r>
              <a:rPr lang="en-US" sz="1600" dirty="0" smtClean="0">
                <a:latin typeface="Calibri" panose="020F0502020204030204" pitchFamily="34" charset="0"/>
              </a:rPr>
              <a:t>– This is a type of protocol that allows data to be sent and received securely over the Internet.</a:t>
            </a:r>
          </a:p>
          <a:p>
            <a:pPr marL="234950" indent="-234950">
              <a:buClr>
                <a:srgbClr val="00B050"/>
              </a:buClr>
              <a:buSzPct val="93000"/>
              <a:buFont typeface="Wingdings 3" panose="05040102010807070707" pitchFamily="18" charset="2"/>
              <a:buChar char=""/>
            </a:pPr>
            <a:r>
              <a:rPr lang="en-US" sz="1600" dirty="0" smtClean="0">
                <a:latin typeface="Calibri" panose="020F0502020204030204" pitchFamily="34" charset="0"/>
              </a:rPr>
              <a:t>When a </a:t>
            </a:r>
            <a:r>
              <a:rPr lang="en-US" sz="1600" dirty="0">
                <a:latin typeface="Calibri" panose="020F0502020204030204" pitchFamily="34" charset="0"/>
              </a:rPr>
              <a:t>u</a:t>
            </a:r>
            <a:r>
              <a:rPr lang="en-US" sz="1600" dirty="0" smtClean="0">
                <a:latin typeface="Calibri" panose="020F0502020204030204" pitchFamily="34" charset="0"/>
              </a:rPr>
              <a:t>ser logs on to a website, SSL encrypts the data – only the </a:t>
            </a:r>
            <a:r>
              <a:rPr lang="en-US" sz="1600" dirty="0">
                <a:latin typeface="Calibri" panose="020F0502020204030204" pitchFamily="34" charset="0"/>
              </a:rPr>
              <a:t>u</a:t>
            </a:r>
            <a:r>
              <a:rPr lang="en-US" sz="1600" dirty="0" smtClean="0">
                <a:latin typeface="Calibri" panose="020F0502020204030204" pitchFamily="34" charset="0"/>
              </a:rPr>
              <a:t>ser’s computer and the web server are able to make sense of what is being transmitted. A user will know is SSL is being applied when they see https (as part of the website address) or the small padlock in the status bar at the top of the screen. Figure 8.8 below shows what happens when a user wants to access a secure website and send data to it.</a:t>
            </a:r>
          </a:p>
        </p:txBody>
      </p:sp>
      <p:sp>
        <p:nvSpPr>
          <p:cNvPr id="8" name="TextBox 7"/>
          <p:cNvSpPr txBox="1"/>
          <p:nvPr/>
        </p:nvSpPr>
        <p:spPr>
          <a:xfrm>
            <a:off x="459901" y="3450208"/>
            <a:ext cx="2797405" cy="954107"/>
          </a:xfrm>
          <a:prstGeom prst="rect">
            <a:avLst/>
          </a:prstGeom>
          <a:solidFill>
            <a:schemeClr val="accent3">
              <a:lumMod val="60000"/>
              <a:lumOff val="40000"/>
            </a:schemeClr>
          </a:solidFill>
          <a:ln w="28575">
            <a:solidFill>
              <a:srgbClr val="B21212"/>
            </a:solidFill>
          </a:ln>
        </p:spPr>
        <p:txBody>
          <a:bodyPr wrap="square" rtlCol="0">
            <a:spAutoFit/>
          </a:bodyPr>
          <a:lstStyle/>
          <a:p>
            <a:pPr algn="ctr"/>
            <a:r>
              <a:rPr lang="en-GB" sz="1400" dirty="0" smtClean="0"/>
              <a:t>The user’s </a:t>
            </a:r>
            <a:r>
              <a:rPr lang="en-GB" sz="1400" dirty="0"/>
              <a:t>web </a:t>
            </a:r>
            <a:r>
              <a:rPr lang="en-GB" sz="1400" dirty="0" smtClean="0"/>
              <a:t>browser sends a message so that it can connect with the required website, which is secured with SSL</a:t>
            </a:r>
            <a:endParaRPr lang="en-GB" sz="1400" dirty="0"/>
          </a:p>
        </p:txBody>
      </p:sp>
      <p:cxnSp>
        <p:nvCxnSpPr>
          <p:cNvPr id="9" name="Straight Arrow Connector 8"/>
          <p:cNvCxnSpPr>
            <a:stCxn id="8" idx="3"/>
            <a:endCxn id="10" idx="1"/>
          </p:cNvCxnSpPr>
          <p:nvPr/>
        </p:nvCxnSpPr>
        <p:spPr>
          <a:xfrm flipV="1">
            <a:off x="3257306" y="3916836"/>
            <a:ext cx="524784" cy="10426"/>
          </a:xfrm>
          <a:prstGeom prst="straightConnector1">
            <a:avLst/>
          </a:prstGeom>
          <a:ln w="38100">
            <a:solidFill>
              <a:srgbClr val="F5393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82090" y="3547504"/>
            <a:ext cx="2160240" cy="738664"/>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400" dirty="0" smtClean="0"/>
              <a:t>The web browser requests that the web server identifies itself</a:t>
            </a:r>
            <a:endParaRPr lang="en-GB" sz="1400" dirty="0"/>
          </a:p>
        </p:txBody>
      </p:sp>
      <p:sp>
        <p:nvSpPr>
          <p:cNvPr id="11" name="TextBox 10"/>
          <p:cNvSpPr txBox="1"/>
          <p:nvPr/>
        </p:nvSpPr>
        <p:spPr>
          <a:xfrm>
            <a:off x="6467115" y="3429000"/>
            <a:ext cx="2281349" cy="954107"/>
          </a:xfrm>
          <a:prstGeom prst="rect">
            <a:avLst/>
          </a:prstGeom>
          <a:solidFill>
            <a:schemeClr val="accent3">
              <a:lumMod val="60000"/>
              <a:lumOff val="40000"/>
            </a:schemeClr>
          </a:solidFill>
          <a:ln w="28575">
            <a:solidFill>
              <a:srgbClr val="B21212"/>
            </a:solidFill>
          </a:ln>
        </p:spPr>
        <p:txBody>
          <a:bodyPr wrap="square" rtlCol="0">
            <a:spAutoFit/>
          </a:bodyPr>
          <a:lstStyle/>
          <a:p>
            <a:pPr algn="ctr"/>
            <a:r>
              <a:rPr lang="en-GB" sz="1400" dirty="0" smtClean="0"/>
              <a:t>The webserver responds by sending a copy of its SSL certificate to the users web browser</a:t>
            </a:r>
            <a:endParaRPr lang="en-GB" sz="1400" dirty="0"/>
          </a:p>
        </p:txBody>
      </p:sp>
      <p:cxnSp>
        <p:nvCxnSpPr>
          <p:cNvPr id="12" name="Straight Arrow Connector 11"/>
          <p:cNvCxnSpPr>
            <a:stCxn id="10" idx="3"/>
            <a:endCxn id="11" idx="1"/>
          </p:cNvCxnSpPr>
          <p:nvPr/>
        </p:nvCxnSpPr>
        <p:spPr>
          <a:xfrm flipV="1">
            <a:off x="5942330" y="3906054"/>
            <a:ext cx="524785" cy="10782"/>
          </a:xfrm>
          <a:prstGeom prst="straightConnector1">
            <a:avLst/>
          </a:prstGeom>
          <a:ln w="38100">
            <a:solidFill>
              <a:srgbClr val="F5393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7544" y="4635133"/>
            <a:ext cx="2971425" cy="954107"/>
          </a:xfrm>
          <a:prstGeom prst="rect">
            <a:avLst/>
          </a:prstGeom>
          <a:solidFill>
            <a:schemeClr val="accent3">
              <a:lumMod val="60000"/>
              <a:lumOff val="40000"/>
            </a:schemeClr>
          </a:solidFill>
          <a:ln w="28575">
            <a:solidFill>
              <a:srgbClr val="B21212"/>
            </a:solidFill>
          </a:ln>
        </p:spPr>
        <p:txBody>
          <a:bodyPr wrap="square" rtlCol="0">
            <a:spAutoFit/>
          </a:bodyPr>
          <a:lstStyle/>
          <a:p>
            <a:pPr algn="ctr"/>
            <a:r>
              <a:rPr lang="en-GB" sz="1400" dirty="0" smtClean="0"/>
              <a:t>Once the message is received, the web server acknowledges the web browser and the SSL-encryption two-way data transfer begins.</a:t>
            </a:r>
            <a:endParaRPr lang="en-GB" sz="1400" dirty="0"/>
          </a:p>
        </p:txBody>
      </p:sp>
      <p:sp>
        <p:nvSpPr>
          <p:cNvPr id="14" name="TextBox 13"/>
          <p:cNvSpPr txBox="1"/>
          <p:nvPr/>
        </p:nvSpPr>
        <p:spPr>
          <a:xfrm>
            <a:off x="4067944" y="4632217"/>
            <a:ext cx="3024335" cy="954107"/>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400" dirty="0" smtClean="0"/>
              <a:t>If the web browser can authenticate this certificate, it sends a message back to the web server to allow communication to begin.</a:t>
            </a:r>
            <a:endParaRPr lang="en-GB" sz="1400" dirty="0"/>
          </a:p>
        </p:txBody>
      </p:sp>
      <p:cxnSp>
        <p:nvCxnSpPr>
          <p:cNvPr id="15" name="Straight Arrow Connector 14"/>
          <p:cNvCxnSpPr>
            <a:stCxn id="13" idx="3"/>
            <a:endCxn id="14" idx="1"/>
          </p:cNvCxnSpPr>
          <p:nvPr/>
        </p:nvCxnSpPr>
        <p:spPr>
          <a:xfrm flipV="1">
            <a:off x="3438969" y="5109271"/>
            <a:ext cx="628975" cy="2916"/>
          </a:xfrm>
          <a:prstGeom prst="straightConnector1">
            <a:avLst/>
          </a:prstGeom>
          <a:ln w="38100">
            <a:solidFill>
              <a:srgbClr val="F53939"/>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3"/>
          </p:cNvCxnSpPr>
          <p:nvPr/>
        </p:nvCxnSpPr>
        <p:spPr>
          <a:xfrm>
            <a:off x="7092279" y="5109271"/>
            <a:ext cx="515510" cy="0"/>
          </a:xfrm>
          <a:prstGeom prst="straightConnector1">
            <a:avLst/>
          </a:prstGeom>
          <a:ln w="38100">
            <a:solidFill>
              <a:srgbClr val="F53939"/>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p:cNvCxnSpPr>
          <p:nvPr/>
        </p:nvCxnSpPr>
        <p:spPr>
          <a:xfrm flipH="1">
            <a:off x="7607789" y="4383107"/>
            <a:ext cx="1" cy="726164"/>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03134" y="5589240"/>
            <a:ext cx="5360763" cy="338554"/>
          </a:xfrm>
          <a:prstGeom prst="rect">
            <a:avLst/>
          </a:prstGeom>
          <a:noFill/>
        </p:spPr>
        <p:txBody>
          <a:bodyPr wrap="none" rtlCol="0">
            <a:spAutoFit/>
          </a:bodyPr>
          <a:lstStyle/>
          <a:p>
            <a:r>
              <a:rPr lang="en-US" sz="1600" dirty="0" smtClean="0"/>
              <a:t>Figure 8.8 – Communicating across a network using SSL</a:t>
            </a:r>
            <a:endParaRPr lang="en-GB" sz="1600" dirty="0"/>
          </a:p>
        </p:txBody>
      </p:sp>
      <p:sp>
        <p:nvSpPr>
          <p:cNvPr id="46" name="TextBox 45"/>
          <p:cNvSpPr txBox="1"/>
          <p:nvPr/>
        </p:nvSpPr>
        <p:spPr>
          <a:xfrm>
            <a:off x="346655" y="5877272"/>
            <a:ext cx="8473817" cy="738664"/>
          </a:xfrm>
          <a:prstGeom prst="rect">
            <a:avLst/>
          </a:prstGeom>
          <a:noFill/>
        </p:spPr>
        <p:txBody>
          <a:bodyPr wrap="square" rtlCol="0">
            <a:spAutoFit/>
          </a:bodyPr>
          <a:lstStyle/>
          <a:p>
            <a:r>
              <a:rPr lang="en-US" sz="1400" dirty="0" smtClean="0">
                <a:solidFill>
                  <a:srgbClr val="0070C0"/>
                </a:solidFill>
              </a:rPr>
              <a:t>Note: SSL certificates are small data files that digitally bind an encryption key to an organisation’s details. When installed on a web server, it shows as the green padlock and the https protocol and ensures secure connections from a web server to a web browser.</a:t>
            </a:r>
            <a:endParaRPr lang="en-GB" sz="1400" dirty="0">
              <a:solidFill>
                <a:srgbClr val="0070C0"/>
              </a:solidFill>
            </a:endParaRPr>
          </a:p>
        </p:txBody>
      </p:sp>
      <p:sp>
        <p:nvSpPr>
          <p:cNvPr id="18" name="Title 1"/>
          <p:cNvSpPr>
            <a:spLocks noGrp="1"/>
          </p:cNvSpPr>
          <p:nvPr>
            <p:ph type="title"/>
          </p:nvPr>
        </p:nvSpPr>
        <p:spPr>
          <a:xfrm>
            <a:off x="35496" y="44624"/>
            <a:ext cx="8928992" cy="576064"/>
          </a:xfrm>
        </p:spPr>
        <p:txBody>
          <a:bodyPr>
            <a:noAutofit/>
          </a:bodyPr>
          <a:lstStyle/>
          <a:p>
            <a:r>
              <a:rPr lang="en-GB" sz="4000" dirty="0" smtClean="0"/>
              <a:t>5.4 - Digital Security – Security Protocols</a:t>
            </a:r>
            <a:endParaRPr lang="en-GB" sz="4000" b="1" dirty="0" smtClean="0"/>
          </a:p>
        </p:txBody>
      </p:sp>
    </p:spTree>
    <p:extLst>
      <p:ext uri="{BB962C8B-B14F-4D97-AF65-F5344CB8AC3E}">
        <p14:creationId xmlns:p14="http://schemas.microsoft.com/office/powerpoint/2010/main" val="4004248940"/>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7504" y="116632"/>
            <a:ext cx="8964488" cy="452568"/>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dirty="0" smtClean="0"/>
              <a:t>5.1 </a:t>
            </a:r>
            <a:r>
              <a:rPr lang="en-GB" dirty="0"/>
              <a:t>– </a:t>
            </a:r>
            <a:r>
              <a:rPr lang="en-GB" dirty="0" smtClean="0"/>
              <a:t>Moral Use of ICT – File-sharing</a:t>
            </a:r>
            <a:endParaRPr lang="en-GB" dirty="0"/>
          </a:p>
        </p:txBody>
      </p:sp>
      <p:sp>
        <p:nvSpPr>
          <p:cNvPr id="4" name="Rectangle 3"/>
          <p:cNvSpPr/>
          <p:nvPr/>
        </p:nvSpPr>
        <p:spPr>
          <a:xfrm>
            <a:off x="251520" y="1052736"/>
            <a:ext cx="6480720" cy="5570756"/>
          </a:xfrm>
          <a:prstGeom prst="rect">
            <a:avLst/>
          </a:prstGeom>
        </p:spPr>
        <p:txBody>
          <a:bodyPr wrap="square">
            <a:spAutoFit/>
          </a:bodyPr>
          <a:lstStyle/>
          <a:p>
            <a:pPr marL="285750" indent="-285750">
              <a:spcAft>
                <a:spcPts val="300"/>
              </a:spcAft>
              <a:buClr>
                <a:srgbClr val="00B050"/>
              </a:buClr>
              <a:buFont typeface="Wingdings 3" panose="05040102010807070707" pitchFamily="18" charset="2"/>
              <a:buChar char=""/>
            </a:pPr>
            <a:r>
              <a:rPr lang="en-US" sz="1400" dirty="0"/>
              <a:t>American student Joel Tenenbaum was taken to court for downloading and sharing songs using the peer-to-peer file sharing program Kazaa. Under US law, recording companies are entitled to $750 to $30,000 per infringement, or more if the jury believes the infringements were </a:t>
            </a:r>
            <a:r>
              <a:rPr lang="en-US" sz="1400" dirty="0" smtClean="0"/>
              <a:t>wilful.</a:t>
            </a:r>
          </a:p>
          <a:p>
            <a:pPr marL="285750" indent="-285750">
              <a:spcAft>
                <a:spcPts val="300"/>
              </a:spcAft>
              <a:buClr>
                <a:srgbClr val="00B050"/>
              </a:buClr>
              <a:buFont typeface="Wingdings 3" panose="05040102010807070707" pitchFamily="18" charset="2"/>
              <a:buChar char=""/>
            </a:pPr>
            <a:r>
              <a:rPr lang="en-US" sz="1400" dirty="0" smtClean="0"/>
              <a:t>In </a:t>
            </a:r>
            <a:r>
              <a:rPr lang="en-US" sz="1400" dirty="0"/>
              <a:t>the first case of this kind, a Minnesota jury awarded $80,000 per song, amounting to $1.92 million for sharing 24 songs. Joel was found guilty and ordered to pay $675,000 (£404,000). He now must either pay the fine or declare bankruptcy. Tenenbaum said an entire generation has grown up downloading music and his case is not unusual, but in a press </a:t>
            </a:r>
            <a:r>
              <a:rPr lang="en-US" sz="1400" dirty="0" smtClean="0"/>
              <a:t>release, Recording </a:t>
            </a:r>
            <a:r>
              <a:rPr lang="en-US" sz="1400" dirty="0"/>
              <a:t>Industry Association of America President Mitch Bainwol said music fans know right from wrong when it comes to illegal downloading. </a:t>
            </a:r>
          </a:p>
          <a:p>
            <a:pPr>
              <a:spcAft>
                <a:spcPts val="300"/>
              </a:spcAft>
              <a:buClr>
                <a:srgbClr val="00B050"/>
              </a:buClr>
            </a:pPr>
            <a:r>
              <a:rPr lang="en-US" sz="1400" b="1" dirty="0" smtClean="0">
                <a:solidFill>
                  <a:srgbClr val="FF0000"/>
                </a:solidFill>
              </a:rPr>
              <a:t>Task 2 – Discussion:</a:t>
            </a:r>
          </a:p>
          <a:p>
            <a:pPr marL="457200" indent="-285750">
              <a:spcAft>
                <a:spcPts val="300"/>
              </a:spcAft>
              <a:buClr>
                <a:srgbClr val="00B050"/>
              </a:buClr>
              <a:buFont typeface="Arial" panose="020B0604020202020204" pitchFamily="34" charset="0"/>
              <a:buChar char="•"/>
            </a:pPr>
            <a:r>
              <a:rPr lang="en-US" sz="1400" dirty="0">
                <a:solidFill>
                  <a:srgbClr val="FF0000"/>
                </a:solidFill>
              </a:rPr>
              <a:t>Do you think the ruling was </a:t>
            </a:r>
            <a:r>
              <a:rPr lang="en-US" sz="1400" dirty="0" smtClean="0">
                <a:solidFill>
                  <a:srgbClr val="FF0000"/>
                </a:solidFill>
              </a:rPr>
              <a:t>fair?</a:t>
            </a:r>
          </a:p>
          <a:p>
            <a:pPr marL="457200" indent="-285750">
              <a:spcAft>
                <a:spcPts val="300"/>
              </a:spcAft>
              <a:buClr>
                <a:srgbClr val="00B050"/>
              </a:buClr>
              <a:buFont typeface="Arial" panose="020B0604020202020204" pitchFamily="34" charset="0"/>
              <a:buChar char="•"/>
            </a:pPr>
            <a:r>
              <a:rPr lang="en-US" sz="1400" dirty="0" smtClean="0">
                <a:solidFill>
                  <a:srgbClr val="FF0000"/>
                </a:solidFill>
              </a:rPr>
              <a:t>Do you </a:t>
            </a:r>
            <a:r>
              <a:rPr lang="en-US" sz="1400" dirty="0">
                <a:solidFill>
                  <a:srgbClr val="FF0000"/>
                </a:solidFill>
              </a:rPr>
              <a:t>think the law upon which the ruling was based is fair? If so, explain why. If not, what alternatives could you </a:t>
            </a:r>
            <a:r>
              <a:rPr lang="en-US" sz="1400" dirty="0" smtClean="0">
                <a:solidFill>
                  <a:srgbClr val="FF0000"/>
                </a:solidFill>
              </a:rPr>
              <a:t>suggest?</a:t>
            </a:r>
          </a:p>
          <a:p>
            <a:pPr marL="457200" indent="-285750">
              <a:spcAft>
                <a:spcPts val="300"/>
              </a:spcAft>
              <a:buClr>
                <a:srgbClr val="00B050"/>
              </a:buClr>
              <a:buFont typeface="Arial" panose="020B0604020202020204" pitchFamily="34" charset="0"/>
              <a:buChar char="•"/>
            </a:pPr>
            <a:r>
              <a:rPr lang="en-US" sz="1400" dirty="0" smtClean="0">
                <a:solidFill>
                  <a:srgbClr val="FF0000"/>
                </a:solidFill>
              </a:rPr>
              <a:t>Do </a:t>
            </a:r>
            <a:r>
              <a:rPr lang="en-US" sz="1400" dirty="0">
                <a:solidFill>
                  <a:srgbClr val="FF0000"/>
                </a:solidFill>
              </a:rPr>
              <a:t>you think this is the best way to deter piracy</a:t>
            </a:r>
            <a:r>
              <a:rPr lang="en-US" sz="1400" dirty="0" smtClean="0">
                <a:solidFill>
                  <a:srgbClr val="FF0000"/>
                </a:solidFill>
              </a:rPr>
              <a:t>?</a:t>
            </a:r>
          </a:p>
          <a:p>
            <a:pPr marL="285750" indent="-285750">
              <a:spcAft>
                <a:spcPts val="300"/>
              </a:spcAft>
              <a:buClr>
                <a:srgbClr val="00B050"/>
              </a:buClr>
              <a:buFont typeface="Wingdings 3" panose="05040102010807070707" pitchFamily="18" charset="2"/>
              <a:buChar char=""/>
            </a:pPr>
            <a:r>
              <a:rPr lang="en-US" sz="1400" b="1" dirty="0" smtClean="0"/>
              <a:t>SCENARIO</a:t>
            </a:r>
          </a:p>
          <a:p>
            <a:pPr marL="285750" indent="-285750">
              <a:spcAft>
                <a:spcPts val="300"/>
              </a:spcAft>
              <a:buClr>
                <a:srgbClr val="00B050"/>
              </a:buClr>
              <a:buFont typeface="Wingdings 3" panose="05040102010807070707" pitchFamily="18" charset="2"/>
              <a:buChar char=""/>
            </a:pPr>
            <a:r>
              <a:rPr lang="en-US" sz="1400" dirty="0" smtClean="0"/>
              <a:t>You’re </a:t>
            </a:r>
            <a:r>
              <a:rPr lang="en-US" sz="1400" dirty="0"/>
              <a:t>out for a meal with a family friend who works in an independent TV production company. She isn’t happy: unless the TV series that they’ve just released on DVD sells well, the company is going to have to make cutbacks – which might include her. You realise that that’s the TV series that you’ve been downloading via a file-sharing site for the past couple of days</a:t>
            </a:r>
            <a:r>
              <a:rPr lang="en-US" sz="1400" dirty="0" smtClean="0"/>
              <a:t>.</a:t>
            </a:r>
          </a:p>
          <a:p>
            <a:pPr>
              <a:spcAft>
                <a:spcPts val="300"/>
              </a:spcAft>
              <a:buClr>
                <a:srgbClr val="00B050"/>
              </a:buClr>
            </a:pPr>
            <a:r>
              <a:rPr lang="en-US" sz="1400" b="1" dirty="0" smtClean="0">
                <a:solidFill>
                  <a:srgbClr val="FF0000"/>
                </a:solidFill>
              </a:rPr>
              <a:t>Task 3 - </a:t>
            </a:r>
            <a:r>
              <a:rPr lang="en-US" sz="1400" dirty="0" smtClean="0">
                <a:solidFill>
                  <a:srgbClr val="FF0000"/>
                </a:solidFill>
              </a:rPr>
              <a:t>What </a:t>
            </a:r>
            <a:r>
              <a:rPr lang="en-US" sz="1400" dirty="0">
                <a:solidFill>
                  <a:srgbClr val="FF0000"/>
                </a:solidFill>
              </a:rPr>
              <a:t>do you say to </a:t>
            </a:r>
            <a:r>
              <a:rPr lang="en-US" sz="1400" dirty="0" smtClean="0">
                <a:solidFill>
                  <a:srgbClr val="FF0000"/>
                </a:solidFill>
              </a:rPr>
              <a:t>her? What </a:t>
            </a:r>
            <a:r>
              <a:rPr lang="en-US" sz="1400" dirty="0">
                <a:solidFill>
                  <a:srgbClr val="FF0000"/>
                </a:solidFill>
              </a:rPr>
              <a:t>do you do about the downloads when you get home</a:t>
            </a:r>
            <a:r>
              <a:rPr lang="en-US" sz="1400" dirty="0" smtClean="0">
                <a:solidFill>
                  <a:srgbClr val="FF0000"/>
                </a:solidFill>
              </a:rPr>
              <a:t>? Discuss.</a:t>
            </a:r>
            <a:endParaRPr lang="en-GB" sz="1400" dirty="0">
              <a:solidFill>
                <a:srgbClr val="FF0000"/>
              </a:solidFill>
            </a:endParaRPr>
          </a:p>
        </p:txBody>
      </p:sp>
      <p:pic>
        <p:nvPicPr>
          <p:cNvPr id="2" name="Picture 1"/>
          <p:cNvPicPr>
            <a:picLocks noChangeAspect="1"/>
          </p:cNvPicPr>
          <p:nvPr/>
        </p:nvPicPr>
        <p:blipFill rotWithShape="1">
          <a:blip r:embed="rId3"/>
          <a:srcRect r="21221" b="40156"/>
          <a:stretch/>
        </p:blipFill>
        <p:spPr>
          <a:xfrm>
            <a:off x="6822114" y="1052736"/>
            <a:ext cx="2023213" cy="864096"/>
          </a:xfrm>
          <a:prstGeom prst="rect">
            <a:avLst/>
          </a:prstGeom>
        </p:spPr>
      </p:pic>
      <p:pic>
        <p:nvPicPr>
          <p:cNvPr id="3" name="Picture 2">
            <a:hlinkClick r:id="rId4"/>
          </p:cNvPr>
          <p:cNvPicPr>
            <a:picLocks noChangeAspect="1"/>
          </p:cNvPicPr>
          <p:nvPr/>
        </p:nvPicPr>
        <p:blipFill rotWithShape="1">
          <a:blip r:embed="rId5"/>
          <a:srcRect l="20116" t="11609" r="2404" b="27360"/>
          <a:stretch/>
        </p:blipFill>
        <p:spPr>
          <a:xfrm>
            <a:off x="6822114" y="2060848"/>
            <a:ext cx="2002779" cy="886945"/>
          </a:xfrm>
          <a:prstGeom prst="rect">
            <a:avLst/>
          </a:prstGeom>
        </p:spPr>
      </p:pic>
      <p:pic>
        <p:nvPicPr>
          <p:cNvPr id="1026" name="Picture 2" descr="See original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2113" y="3091809"/>
            <a:ext cx="2002779" cy="1126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original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2112" y="4362388"/>
            <a:ext cx="2002779" cy="116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1000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192688" cy="5198346"/>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580" b="1" dirty="0" smtClean="0">
                <a:latin typeface="Calibri" panose="020F0502020204030204" pitchFamily="34" charset="0"/>
              </a:rPr>
              <a:t>Transport Layer Security (TLS) </a:t>
            </a:r>
            <a:r>
              <a:rPr lang="en-US" sz="1580" dirty="0" smtClean="0">
                <a:latin typeface="Calibri" panose="020F0502020204030204" pitchFamily="34" charset="0"/>
              </a:rPr>
              <a:t>is similar to SSL but is a more recent security system. TLS is a form of protocol that ensures the security and privacy of data between devices and users when communicating over the Internet. It is essentially designed to provide encryption, authentication and data integrity (maintaining the accuracy and the consistency of data) un a more effective way than SSL.</a:t>
            </a:r>
          </a:p>
          <a:p>
            <a:pPr marL="234950" indent="-234950">
              <a:buClr>
                <a:srgbClr val="00B050"/>
              </a:buClr>
              <a:buSzPct val="93000"/>
              <a:buFont typeface="Wingdings 3" panose="05040102010807070707" pitchFamily="18" charset="2"/>
              <a:buChar char=""/>
            </a:pPr>
            <a:r>
              <a:rPr lang="en-US" sz="1580" dirty="0" smtClean="0">
                <a:latin typeface="Calibri" panose="020F0502020204030204" pitchFamily="34" charset="0"/>
              </a:rPr>
              <a:t>TLS is formed in two layers:</a:t>
            </a:r>
          </a:p>
          <a:p>
            <a:pPr marL="571500" indent="-285750">
              <a:buClr>
                <a:srgbClr val="00B050"/>
              </a:buClr>
              <a:buSzPct val="105000"/>
              <a:buFont typeface="Arial" panose="020B0604020202020204" pitchFamily="34" charset="0"/>
              <a:buChar char="•"/>
            </a:pPr>
            <a:r>
              <a:rPr lang="en-US" sz="1580" b="1" dirty="0" smtClean="0">
                <a:latin typeface="Calibri" panose="020F0502020204030204" pitchFamily="34" charset="0"/>
              </a:rPr>
              <a:t>Record protocol – </a:t>
            </a:r>
            <a:r>
              <a:rPr lang="en-US" sz="1580" dirty="0" smtClean="0">
                <a:latin typeface="Calibri" panose="020F0502020204030204" pitchFamily="34" charset="0"/>
              </a:rPr>
              <a:t>part of the communication can be used  with or without encryption (it contains the data being transferred over the Internet)</a:t>
            </a:r>
          </a:p>
          <a:p>
            <a:pPr marL="571500" indent="-285750">
              <a:buClr>
                <a:srgbClr val="00B050"/>
              </a:buClr>
              <a:buSzPct val="105000"/>
              <a:buFont typeface="Arial" panose="020B0604020202020204" pitchFamily="34" charset="0"/>
              <a:buChar char="•"/>
            </a:pPr>
            <a:r>
              <a:rPr lang="en-US" sz="1580" b="1" dirty="0" smtClean="0">
                <a:latin typeface="Calibri" panose="020F0502020204030204" pitchFamily="34" charset="0"/>
              </a:rPr>
              <a:t>Handshake Protocol - </a:t>
            </a:r>
            <a:r>
              <a:rPr lang="en-US" sz="1580" dirty="0" smtClean="0">
                <a:latin typeface="Calibri" panose="020F0502020204030204" pitchFamily="34" charset="0"/>
              </a:rPr>
              <a:t> permits the website and the user to authenticate each other and to make use of encryption algorithms (a secure session (port) between user and website is established).</a:t>
            </a:r>
          </a:p>
          <a:p>
            <a:pPr marL="234950" indent="-234950">
              <a:buClr>
                <a:srgbClr val="00B050"/>
              </a:buClr>
              <a:buSzPct val="93000"/>
              <a:buFont typeface="Wingdings 3" panose="05040102010807070707" pitchFamily="18" charset="2"/>
              <a:buChar char=""/>
            </a:pPr>
            <a:r>
              <a:rPr lang="en-US" sz="1580" dirty="0" smtClean="0">
                <a:latin typeface="Calibri" panose="020F0502020204030204" pitchFamily="34" charset="0"/>
              </a:rPr>
              <a:t>Only the most recent web browsers support both SSL and TLS which is why the older SSL is still used in many cases. But what are the main differences between SSL and TLS since they both do the same thing:</a:t>
            </a:r>
          </a:p>
          <a:p>
            <a:pPr marL="571500" indent="-285750">
              <a:buClr>
                <a:srgbClr val="00B050"/>
              </a:buClr>
              <a:buSzPct val="105000"/>
              <a:buFont typeface="Arial" panose="020B0604020202020204" pitchFamily="34" charset="0"/>
              <a:buChar char="•"/>
            </a:pPr>
            <a:r>
              <a:rPr lang="en-US" sz="1580" dirty="0" smtClean="0">
                <a:latin typeface="Calibri" panose="020F0502020204030204" pitchFamily="34" charset="0"/>
              </a:rPr>
              <a:t>It is possible to extend TLS by adding new authentication methods.</a:t>
            </a:r>
          </a:p>
          <a:p>
            <a:pPr marL="571500" indent="-285750">
              <a:buClr>
                <a:srgbClr val="00B050"/>
              </a:buClr>
              <a:buSzPct val="105000"/>
              <a:buFont typeface="Arial" panose="020B0604020202020204" pitchFamily="34" charset="0"/>
              <a:buChar char="•"/>
            </a:pPr>
            <a:r>
              <a:rPr lang="en-US" sz="1580" dirty="0" smtClean="0">
                <a:latin typeface="Calibri" panose="020F0502020204030204" pitchFamily="34" charset="0"/>
              </a:rPr>
              <a:t>TLS can make use of </a:t>
            </a:r>
            <a:r>
              <a:rPr lang="en-US" sz="1580" b="1" dirty="0" smtClean="0">
                <a:latin typeface="Calibri" panose="020F0502020204030204" pitchFamily="34" charset="0"/>
              </a:rPr>
              <a:t>Session Caching</a:t>
            </a:r>
            <a:r>
              <a:rPr lang="en-US" sz="1580" dirty="0" smtClean="0">
                <a:latin typeface="Calibri" panose="020F0502020204030204" pitchFamily="34" charset="0"/>
              </a:rPr>
              <a:t>, which improves the overall performance compared to SSL.</a:t>
            </a:r>
          </a:p>
          <a:p>
            <a:pPr marL="571500" indent="-285750">
              <a:buClr>
                <a:srgbClr val="00B050"/>
              </a:buClr>
              <a:buSzPct val="105000"/>
              <a:buFont typeface="Arial" panose="020B0604020202020204" pitchFamily="34" charset="0"/>
              <a:buChar char="•"/>
            </a:pPr>
            <a:r>
              <a:rPr lang="en-US" sz="1580" dirty="0" smtClean="0">
                <a:latin typeface="Calibri" panose="020F0502020204030204" pitchFamily="34" charset="0"/>
              </a:rPr>
              <a:t>TLS separates the handshaking process from the record protocol (layer) which holds all the data.</a:t>
            </a:r>
          </a:p>
        </p:txBody>
      </p:sp>
      <p:pic>
        <p:nvPicPr>
          <p:cNvPr id="7170" name="Picture 2" descr="https://developer.kaazing.com/documentation/jms/3.5/images/f-TLS-client-gateway-ser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5748" y="1154817"/>
            <a:ext cx="2377367" cy="1698119"/>
          </a:xfrm>
          <a:prstGeom prst="rect">
            <a:avLst/>
          </a:prstGeom>
          <a:noFill/>
          <a:extLst>
            <a:ext uri="{909E8E84-426E-40DD-AFC4-6F175D3DCCD1}">
              <a14:hiddenFill xmlns:a14="http://schemas.microsoft.com/office/drawing/2010/main">
                <a:solidFill>
                  <a:srgbClr val="FFFFFF"/>
                </a:solidFill>
              </a14:hiddenFill>
            </a:ext>
          </a:extLst>
        </p:spPr>
      </p:pic>
      <p:pic>
        <p:nvPicPr>
          <p:cNvPr id="2" name="SSL TLS HTTPS process explained in 7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16216" y="3057184"/>
            <a:ext cx="2266975" cy="1274178"/>
          </a:xfrm>
          <a:prstGeom prst="rect">
            <a:avLst/>
          </a:prstGeom>
        </p:spPr>
      </p:pic>
      <p:pic>
        <p:nvPicPr>
          <p:cNvPr id="7172" name="Picture 4" descr="http://www.ibm.com/developerworks/library/ws-ssl-security/flo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4430795"/>
            <a:ext cx="2266899" cy="207538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35496" y="44624"/>
            <a:ext cx="8928992" cy="576064"/>
          </a:xfrm>
        </p:spPr>
        <p:txBody>
          <a:bodyPr>
            <a:noAutofit/>
          </a:bodyPr>
          <a:lstStyle/>
          <a:p>
            <a:r>
              <a:rPr lang="en-GB" sz="4000" dirty="0" smtClean="0"/>
              <a:t>5.4 - Digital Security – Security Protocols</a:t>
            </a:r>
            <a:endParaRPr lang="en-GB" sz="4000" b="1" dirty="0" smtClean="0"/>
          </a:p>
        </p:txBody>
      </p:sp>
    </p:spTree>
    <p:extLst>
      <p:ext uri="{BB962C8B-B14F-4D97-AF65-F5344CB8AC3E}">
        <p14:creationId xmlns:p14="http://schemas.microsoft.com/office/powerpoint/2010/main" val="2432595883"/>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120680" cy="1938992"/>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500" b="1" dirty="0" smtClean="0">
                <a:latin typeface="Calibri" panose="020F0502020204030204" pitchFamily="34" charset="0"/>
              </a:rPr>
              <a:t>Session Caching – </a:t>
            </a:r>
            <a:r>
              <a:rPr lang="en-US" sz="1500" dirty="0" smtClean="0">
                <a:latin typeface="Calibri" panose="020F0502020204030204" pitchFamily="34" charset="0"/>
              </a:rPr>
              <a:t>When opening a TLS session, it requires a lot of computer time (due mainly to the complex encryption keys being used). The use of session caching can avoid the need to use so much computer time for each connection. TLS can either establish a new session or attempt to resume an existing session, using the latter can boost system performance.</a:t>
            </a:r>
          </a:p>
          <a:p>
            <a:pPr marL="234950" indent="-234950">
              <a:buClr>
                <a:srgbClr val="00B050"/>
              </a:buClr>
              <a:buSzPct val="93000"/>
              <a:buFont typeface="Wingdings 3" panose="05040102010807070707" pitchFamily="18" charset="2"/>
              <a:buChar char=""/>
            </a:pPr>
            <a:r>
              <a:rPr lang="en-US" sz="1500" dirty="0" smtClean="0">
                <a:latin typeface="Calibri" panose="020F0502020204030204" pitchFamily="34" charset="0"/>
              </a:rPr>
              <a:t>Note: a cache is a collection of processed data that is kept on hand and reused in order to avoid costly repeated database queries.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1176893"/>
            <a:ext cx="2376264" cy="1534353"/>
          </a:xfrm>
          <a:prstGeom prst="rect">
            <a:avLst/>
          </a:prstGeom>
        </p:spPr>
      </p:pic>
      <p:sp>
        <p:nvSpPr>
          <p:cNvPr id="9" name="Rectangle 8"/>
          <p:cNvSpPr/>
          <p:nvPr/>
        </p:nvSpPr>
        <p:spPr>
          <a:xfrm>
            <a:off x="251520" y="2972559"/>
            <a:ext cx="8496944" cy="2400657"/>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500" b="1" dirty="0">
                <a:latin typeface="Calibri" panose="020F0502020204030204" pitchFamily="34" charset="0"/>
              </a:rPr>
              <a:t>Encryption</a:t>
            </a:r>
            <a:r>
              <a:rPr lang="en-US" sz="1500" dirty="0">
                <a:latin typeface="Calibri" panose="020F0502020204030204" pitchFamily="34" charset="0"/>
              </a:rPr>
              <a:t> – Used primarily to protect data in case it has been hacked or accessed illegally. While encryption will not prevent hacking, it makes the data meaningless unless the recipient has the necessary decryption tools.</a:t>
            </a:r>
          </a:p>
          <a:p>
            <a:pPr marL="234950" indent="-234950">
              <a:buClr>
                <a:srgbClr val="00B050"/>
              </a:buClr>
              <a:buSzPct val="93000"/>
              <a:buFont typeface="Wingdings 3" panose="05040102010807070707" pitchFamily="18" charset="2"/>
              <a:buChar char=""/>
            </a:pPr>
            <a:r>
              <a:rPr lang="en-US" sz="1500" b="1" dirty="0">
                <a:latin typeface="Calibri" panose="020F0502020204030204" pitchFamily="34" charset="0"/>
              </a:rPr>
              <a:t>Encryption </a:t>
            </a:r>
            <a:r>
              <a:rPr lang="en-US" sz="1500" dirty="0">
                <a:latin typeface="Calibri" panose="020F0502020204030204" pitchFamily="34" charset="0"/>
              </a:rPr>
              <a:t>uses a secret key that has the capability of altering the characters in a message. If this key is applied to a message, its content is changed, which then makes it unreadable unless the recipient also has the same secret key. When the key is applied to the encrypted message, it can be read.</a:t>
            </a:r>
          </a:p>
          <a:p>
            <a:pPr marL="234950" indent="-234950">
              <a:buClr>
                <a:srgbClr val="00B050"/>
              </a:buClr>
              <a:buSzPct val="93000"/>
              <a:buFont typeface="Wingdings 3" panose="05040102010807070707" pitchFamily="18" charset="2"/>
              <a:buChar char=""/>
            </a:pPr>
            <a:r>
              <a:rPr lang="en-US" sz="1500" dirty="0">
                <a:latin typeface="Calibri" panose="020F0502020204030204" pitchFamily="34" charset="0"/>
              </a:rPr>
              <a:t>The key used to encrypt (encode) the message is called the </a:t>
            </a:r>
            <a:r>
              <a:rPr lang="en-US" sz="1500" b="1" dirty="0">
                <a:solidFill>
                  <a:srgbClr val="F53939"/>
                </a:solidFill>
                <a:latin typeface="Calibri" panose="020F0502020204030204" pitchFamily="34" charset="0"/>
              </a:rPr>
              <a:t>encryption key</a:t>
            </a:r>
            <a:r>
              <a:rPr lang="en-US" sz="1500" b="1" dirty="0">
                <a:latin typeface="Calibri" panose="020F0502020204030204" pitchFamily="34" charset="0"/>
              </a:rPr>
              <a:t>; </a:t>
            </a:r>
            <a:r>
              <a:rPr lang="en-US" sz="1500" dirty="0">
                <a:latin typeface="Calibri" panose="020F0502020204030204" pitchFamily="34" charset="0"/>
              </a:rPr>
              <a:t>the key used to decrypt (decipher) the message is knows as the </a:t>
            </a:r>
            <a:r>
              <a:rPr lang="en-US" sz="1500" b="1" dirty="0">
                <a:solidFill>
                  <a:srgbClr val="F53939"/>
                </a:solidFill>
                <a:latin typeface="Calibri" panose="020F0502020204030204" pitchFamily="34" charset="0"/>
              </a:rPr>
              <a:t>decryption key</a:t>
            </a:r>
            <a:r>
              <a:rPr lang="en-US" sz="1500" b="1" dirty="0">
                <a:latin typeface="Calibri" panose="020F0502020204030204" pitchFamily="34" charset="0"/>
              </a:rPr>
              <a:t>.</a:t>
            </a:r>
            <a:r>
              <a:rPr lang="en-US" sz="1500" dirty="0">
                <a:latin typeface="Calibri" panose="020F0502020204030204" pitchFamily="34" charset="0"/>
              </a:rPr>
              <a:t> When a message undergoes encryption it becomes </a:t>
            </a:r>
            <a:r>
              <a:rPr lang="en-US" sz="1500" b="1" dirty="0">
                <a:solidFill>
                  <a:srgbClr val="F53939"/>
                </a:solidFill>
                <a:latin typeface="Calibri" panose="020F0502020204030204" pitchFamily="34" charset="0"/>
              </a:rPr>
              <a:t>cypher script</a:t>
            </a:r>
            <a:r>
              <a:rPr lang="en-US" sz="1500" dirty="0">
                <a:latin typeface="Calibri" panose="020F0502020204030204" pitchFamily="34" charset="0"/>
              </a:rPr>
              <a:t>, the original message is known as </a:t>
            </a:r>
            <a:r>
              <a:rPr lang="en-US" sz="1500" b="1" dirty="0">
                <a:solidFill>
                  <a:srgbClr val="F53939"/>
                </a:solidFill>
                <a:latin typeface="Calibri" panose="020F0502020204030204" pitchFamily="34" charset="0"/>
              </a:rPr>
              <a:t>plain text</a:t>
            </a:r>
            <a:r>
              <a:rPr lang="en-US" sz="1500" dirty="0">
                <a:latin typeface="Calibri" panose="020F0502020204030204" pitchFamily="34" charset="0"/>
              </a:rPr>
              <a:t>. Figure 8.9 shows how these link together.</a:t>
            </a:r>
            <a:endParaRPr lang="en-US" sz="1500" b="1" dirty="0">
              <a:latin typeface="Calibri" panose="020F0502020204030204" pitchFamily="34" charset="0"/>
            </a:endParaRPr>
          </a:p>
        </p:txBody>
      </p:sp>
      <p:sp>
        <p:nvSpPr>
          <p:cNvPr id="13" name="TextBox 12"/>
          <p:cNvSpPr txBox="1"/>
          <p:nvPr/>
        </p:nvSpPr>
        <p:spPr>
          <a:xfrm>
            <a:off x="767160" y="5537743"/>
            <a:ext cx="1956216" cy="307777"/>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400" b="1" dirty="0" smtClean="0"/>
              <a:t>Encryption Key</a:t>
            </a:r>
            <a:endParaRPr lang="en-GB" sz="1400" b="1" dirty="0"/>
          </a:p>
        </p:txBody>
      </p:sp>
      <p:cxnSp>
        <p:nvCxnSpPr>
          <p:cNvPr id="14" name="Straight Arrow Connector 13"/>
          <p:cNvCxnSpPr>
            <a:endCxn id="15" idx="1"/>
          </p:cNvCxnSpPr>
          <p:nvPr/>
        </p:nvCxnSpPr>
        <p:spPr>
          <a:xfrm>
            <a:off x="3131840" y="5860908"/>
            <a:ext cx="684076" cy="1"/>
          </a:xfrm>
          <a:prstGeom prst="straightConnector1">
            <a:avLst/>
          </a:prstGeom>
          <a:ln w="38100">
            <a:solidFill>
              <a:srgbClr val="F5393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15916" y="5707020"/>
            <a:ext cx="2052228" cy="307777"/>
          </a:xfrm>
          <a:prstGeom prst="rect">
            <a:avLst/>
          </a:prstGeom>
          <a:solidFill>
            <a:schemeClr val="tx2">
              <a:lumMod val="40000"/>
              <a:lumOff val="60000"/>
            </a:schemeClr>
          </a:solidFill>
          <a:ln w="28575">
            <a:solidFill>
              <a:srgbClr val="B21212"/>
            </a:solidFill>
          </a:ln>
        </p:spPr>
        <p:txBody>
          <a:bodyPr wrap="square" rtlCol="0">
            <a:spAutoFit/>
          </a:bodyPr>
          <a:lstStyle/>
          <a:p>
            <a:pPr algn="ctr"/>
            <a:r>
              <a:rPr lang="en-GB" sz="1400" b="1" dirty="0" smtClean="0"/>
              <a:t>Encryption process</a:t>
            </a:r>
            <a:endParaRPr lang="en-GB" sz="1400" b="1" dirty="0"/>
          </a:p>
        </p:txBody>
      </p:sp>
      <p:sp>
        <p:nvSpPr>
          <p:cNvPr id="16" name="TextBox 15"/>
          <p:cNvSpPr txBox="1"/>
          <p:nvPr/>
        </p:nvSpPr>
        <p:spPr>
          <a:xfrm>
            <a:off x="6834565" y="5691632"/>
            <a:ext cx="1777293" cy="338554"/>
          </a:xfrm>
          <a:prstGeom prst="rect">
            <a:avLst/>
          </a:prstGeom>
          <a:solidFill>
            <a:srgbClr val="92D050"/>
          </a:solidFill>
          <a:ln w="28575">
            <a:solidFill>
              <a:srgbClr val="B21212"/>
            </a:solidFill>
          </a:ln>
        </p:spPr>
        <p:txBody>
          <a:bodyPr wrap="square" rtlCol="0">
            <a:spAutoFit/>
          </a:bodyPr>
          <a:lstStyle/>
          <a:p>
            <a:pPr algn="ctr"/>
            <a:r>
              <a:rPr lang="en-GB" sz="1600" b="1" dirty="0" smtClean="0"/>
              <a:t>Cypher Script</a:t>
            </a:r>
            <a:endParaRPr lang="en-GB" sz="1600" b="1" dirty="0"/>
          </a:p>
        </p:txBody>
      </p:sp>
      <p:cxnSp>
        <p:nvCxnSpPr>
          <p:cNvPr id="17" name="Straight Arrow Connector 16"/>
          <p:cNvCxnSpPr>
            <a:stCxn id="15" idx="3"/>
            <a:endCxn id="16" idx="1"/>
          </p:cNvCxnSpPr>
          <p:nvPr/>
        </p:nvCxnSpPr>
        <p:spPr>
          <a:xfrm>
            <a:off x="5868144" y="5860909"/>
            <a:ext cx="966421" cy="0"/>
          </a:xfrm>
          <a:prstGeom prst="straightConnector1">
            <a:avLst/>
          </a:prstGeom>
          <a:ln w="38100">
            <a:solidFill>
              <a:srgbClr val="F5393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5576" y="6030186"/>
            <a:ext cx="1940098" cy="307777"/>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400" b="1" dirty="0" smtClean="0"/>
              <a:t>Plain Text</a:t>
            </a:r>
            <a:endParaRPr lang="en-GB" sz="1400" b="1" dirty="0"/>
          </a:p>
        </p:txBody>
      </p:sp>
      <p:cxnSp>
        <p:nvCxnSpPr>
          <p:cNvPr id="32" name="Straight Arrow Connector 31"/>
          <p:cNvCxnSpPr/>
          <p:nvPr/>
        </p:nvCxnSpPr>
        <p:spPr>
          <a:xfrm>
            <a:off x="2695674" y="6184073"/>
            <a:ext cx="436166" cy="1"/>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723376" y="5691631"/>
            <a:ext cx="436166" cy="1"/>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131840" y="5707020"/>
            <a:ext cx="0" cy="477053"/>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34417" y="6353350"/>
            <a:ext cx="2307042" cy="338554"/>
          </a:xfrm>
          <a:prstGeom prst="rect">
            <a:avLst/>
          </a:prstGeom>
          <a:noFill/>
        </p:spPr>
        <p:txBody>
          <a:bodyPr wrap="none" rtlCol="0">
            <a:spAutoFit/>
          </a:bodyPr>
          <a:lstStyle/>
          <a:p>
            <a:r>
              <a:rPr lang="en-US" sz="1600" b="1" dirty="0" smtClean="0"/>
              <a:t>Figure 8.9 </a:t>
            </a:r>
            <a:r>
              <a:rPr lang="en-US" sz="1600" dirty="0" smtClean="0"/>
              <a:t>- Encryption</a:t>
            </a:r>
            <a:endParaRPr lang="en-GB" sz="1600" dirty="0"/>
          </a:p>
        </p:txBody>
      </p:sp>
      <p:sp>
        <p:nvSpPr>
          <p:cNvPr id="19" name="Title 1"/>
          <p:cNvSpPr>
            <a:spLocks noGrp="1"/>
          </p:cNvSpPr>
          <p:nvPr>
            <p:ph type="title"/>
          </p:nvPr>
        </p:nvSpPr>
        <p:spPr>
          <a:xfrm>
            <a:off x="35496" y="44624"/>
            <a:ext cx="8928992" cy="576064"/>
          </a:xfrm>
        </p:spPr>
        <p:txBody>
          <a:bodyPr>
            <a:noAutofit/>
          </a:bodyPr>
          <a:lstStyle/>
          <a:p>
            <a:r>
              <a:rPr lang="en-GB" sz="4000" dirty="0" smtClean="0"/>
              <a:t>5.4 - Digital Security – Encryption</a:t>
            </a:r>
            <a:endParaRPr lang="en-GB" sz="4000" b="1" dirty="0" smtClean="0"/>
          </a:p>
        </p:txBody>
      </p:sp>
    </p:spTree>
    <p:extLst>
      <p:ext uri="{BB962C8B-B14F-4D97-AF65-F5344CB8AC3E}">
        <p14:creationId xmlns:p14="http://schemas.microsoft.com/office/powerpoint/2010/main" val="3430772632"/>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23528" y="6258449"/>
            <a:ext cx="6048451" cy="338554"/>
          </a:xfrm>
          <a:prstGeom prst="rect">
            <a:avLst/>
          </a:prstGeom>
          <a:noFill/>
        </p:spPr>
        <p:txBody>
          <a:bodyPr wrap="none" rtlCol="0">
            <a:spAutoFit/>
          </a:bodyPr>
          <a:lstStyle/>
          <a:p>
            <a:r>
              <a:rPr lang="en-US" sz="1600" b="1" dirty="0" smtClean="0"/>
              <a:t>Figure 8.10 </a:t>
            </a:r>
            <a:r>
              <a:rPr lang="en-US" sz="1600" dirty="0" smtClean="0"/>
              <a:t>– Example of the encryption and decryption process</a:t>
            </a:r>
            <a:endParaRPr lang="en-GB" sz="1600" dirty="0"/>
          </a:p>
        </p:txBody>
      </p:sp>
      <p:sp>
        <p:nvSpPr>
          <p:cNvPr id="19" name="TextBox 18"/>
          <p:cNvSpPr txBox="1"/>
          <p:nvPr/>
        </p:nvSpPr>
        <p:spPr>
          <a:xfrm>
            <a:off x="443124" y="1334958"/>
            <a:ext cx="1956216" cy="338554"/>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600" b="1" dirty="0" smtClean="0"/>
              <a:t>Encryption Key</a:t>
            </a:r>
            <a:endParaRPr lang="en-GB" sz="1600" b="1" dirty="0"/>
          </a:p>
        </p:txBody>
      </p:sp>
      <p:cxnSp>
        <p:nvCxnSpPr>
          <p:cNvPr id="20" name="Straight Arrow Connector 19"/>
          <p:cNvCxnSpPr>
            <a:endCxn id="21" idx="1"/>
          </p:cNvCxnSpPr>
          <p:nvPr/>
        </p:nvCxnSpPr>
        <p:spPr>
          <a:xfrm>
            <a:off x="2807804" y="1954817"/>
            <a:ext cx="427008" cy="249181"/>
          </a:xfrm>
          <a:prstGeom prst="straightConnector1">
            <a:avLst/>
          </a:prstGeom>
          <a:ln w="38100">
            <a:solidFill>
              <a:srgbClr val="F5393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34812" y="1911610"/>
            <a:ext cx="1291139" cy="584775"/>
          </a:xfrm>
          <a:prstGeom prst="rect">
            <a:avLst/>
          </a:prstGeom>
          <a:solidFill>
            <a:schemeClr val="tx2">
              <a:lumMod val="40000"/>
              <a:lumOff val="60000"/>
            </a:schemeClr>
          </a:solidFill>
          <a:ln w="28575">
            <a:solidFill>
              <a:srgbClr val="B21212"/>
            </a:solidFill>
          </a:ln>
        </p:spPr>
        <p:txBody>
          <a:bodyPr wrap="square" rtlCol="0">
            <a:spAutoFit/>
          </a:bodyPr>
          <a:lstStyle/>
          <a:p>
            <a:pPr algn="ctr"/>
            <a:r>
              <a:rPr lang="en-GB" sz="1600" b="1" dirty="0" smtClean="0"/>
              <a:t>Encryption process</a:t>
            </a:r>
            <a:endParaRPr lang="en-GB" sz="1600" b="1" dirty="0"/>
          </a:p>
        </p:txBody>
      </p:sp>
      <p:sp>
        <p:nvSpPr>
          <p:cNvPr id="22" name="TextBox 21"/>
          <p:cNvSpPr txBox="1"/>
          <p:nvPr/>
        </p:nvSpPr>
        <p:spPr>
          <a:xfrm>
            <a:off x="4988442" y="1174575"/>
            <a:ext cx="1777293" cy="2062103"/>
          </a:xfrm>
          <a:prstGeom prst="rect">
            <a:avLst/>
          </a:prstGeom>
          <a:solidFill>
            <a:srgbClr val="92D050"/>
          </a:solidFill>
          <a:ln w="28575">
            <a:solidFill>
              <a:srgbClr val="B21212"/>
            </a:solidFill>
          </a:ln>
        </p:spPr>
        <p:txBody>
          <a:bodyPr wrap="square" rtlCol="0">
            <a:spAutoFit/>
          </a:bodyPr>
          <a:lstStyle/>
          <a:p>
            <a:pPr algn="ctr"/>
            <a:r>
              <a:rPr lang="en-US" sz="1600" dirty="0"/>
              <a:t>“YM3G 3G 1 N2GG1R2 FV3YY2P 3P DX13P Y2LY T2Z4V23Y R42G YMV45RM YM2 2PKVHDY34P DV4K2GG’</a:t>
            </a:r>
            <a:endParaRPr lang="en-GB" sz="1600" dirty="0"/>
          </a:p>
        </p:txBody>
      </p:sp>
      <p:cxnSp>
        <p:nvCxnSpPr>
          <p:cNvPr id="23" name="Straight Arrow Connector 22"/>
          <p:cNvCxnSpPr>
            <a:stCxn id="21" idx="3"/>
            <a:endCxn id="22" idx="1"/>
          </p:cNvCxnSpPr>
          <p:nvPr/>
        </p:nvCxnSpPr>
        <p:spPr>
          <a:xfrm>
            <a:off x="4525951" y="2203998"/>
            <a:ext cx="462491" cy="1629"/>
          </a:xfrm>
          <a:prstGeom prst="straightConnector1">
            <a:avLst/>
          </a:prstGeom>
          <a:ln w="38100">
            <a:solidFill>
              <a:srgbClr val="F5393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1540" y="1827401"/>
            <a:ext cx="1940098" cy="1323439"/>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600" dirty="0" smtClean="0"/>
              <a:t>This is a message written in Plain Text before it goes through the encryption process</a:t>
            </a:r>
            <a:endParaRPr lang="en-GB" sz="1600" dirty="0"/>
          </a:p>
        </p:txBody>
      </p:sp>
      <p:cxnSp>
        <p:nvCxnSpPr>
          <p:cNvPr id="25" name="Straight Arrow Connector 24"/>
          <p:cNvCxnSpPr/>
          <p:nvPr/>
        </p:nvCxnSpPr>
        <p:spPr>
          <a:xfrm>
            <a:off x="2367059" y="2416383"/>
            <a:ext cx="436166" cy="1"/>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399340" y="1488846"/>
            <a:ext cx="436166" cy="1"/>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803225" y="1504235"/>
            <a:ext cx="4579" cy="907941"/>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456450" y="1146223"/>
            <a:ext cx="966931" cy="369332"/>
          </a:xfrm>
          <a:prstGeom prst="rect">
            <a:avLst/>
          </a:prstGeom>
          <a:noFill/>
        </p:spPr>
        <p:txBody>
          <a:bodyPr wrap="none" rtlCol="0">
            <a:spAutoFit/>
          </a:bodyPr>
          <a:lstStyle/>
          <a:p>
            <a:r>
              <a:rPr lang="en-US" b="1" dirty="0" smtClean="0"/>
              <a:t>Sender</a:t>
            </a:r>
            <a:endParaRPr lang="en-GB" dirty="0"/>
          </a:p>
        </p:txBody>
      </p:sp>
      <p:sp>
        <p:nvSpPr>
          <p:cNvPr id="29" name="TextBox 28"/>
          <p:cNvSpPr txBox="1"/>
          <p:nvPr/>
        </p:nvSpPr>
        <p:spPr>
          <a:xfrm>
            <a:off x="470826" y="3489756"/>
            <a:ext cx="1956216" cy="2062103"/>
          </a:xfrm>
          <a:prstGeom prst="rect">
            <a:avLst/>
          </a:prstGeom>
          <a:solidFill>
            <a:srgbClr val="92D050"/>
          </a:solidFill>
          <a:ln w="28575">
            <a:solidFill>
              <a:srgbClr val="B21212"/>
            </a:solidFill>
          </a:ln>
        </p:spPr>
        <p:txBody>
          <a:bodyPr wrap="square" rtlCol="0">
            <a:spAutoFit/>
          </a:bodyPr>
          <a:lstStyle/>
          <a:p>
            <a:pPr algn="ctr"/>
            <a:r>
              <a:rPr lang="en-US" sz="1600" dirty="0"/>
              <a:t>“YM3G 3G 1 N2GG1R2 FV3YY2P 3P DX13P Y2LY T2Z4V23Y R42G YMV45RM YM2 2PKVHDY34P DV4K2GG’</a:t>
            </a:r>
            <a:endParaRPr lang="en-GB" sz="1600" dirty="0"/>
          </a:p>
        </p:txBody>
      </p:sp>
      <p:cxnSp>
        <p:nvCxnSpPr>
          <p:cNvPr id="30" name="Straight Arrow Connector 29"/>
          <p:cNvCxnSpPr>
            <a:endCxn id="31" idx="1"/>
          </p:cNvCxnSpPr>
          <p:nvPr/>
        </p:nvCxnSpPr>
        <p:spPr>
          <a:xfrm flipV="1">
            <a:off x="2799950" y="4692120"/>
            <a:ext cx="472631" cy="15362"/>
          </a:xfrm>
          <a:prstGeom prst="straightConnector1">
            <a:avLst/>
          </a:prstGeom>
          <a:ln w="38100">
            <a:solidFill>
              <a:srgbClr val="F5393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272581" y="4399732"/>
            <a:ext cx="1268006" cy="584775"/>
          </a:xfrm>
          <a:prstGeom prst="rect">
            <a:avLst/>
          </a:prstGeom>
          <a:solidFill>
            <a:schemeClr val="tx2">
              <a:lumMod val="40000"/>
              <a:lumOff val="60000"/>
            </a:schemeClr>
          </a:solidFill>
          <a:ln w="28575">
            <a:solidFill>
              <a:srgbClr val="B21212"/>
            </a:solidFill>
          </a:ln>
        </p:spPr>
        <p:txBody>
          <a:bodyPr wrap="square" rtlCol="0">
            <a:spAutoFit/>
          </a:bodyPr>
          <a:lstStyle/>
          <a:p>
            <a:pPr algn="ctr"/>
            <a:r>
              <a:rPr lang="en-GB" sz="1600" b="1" dirty="0" smtClean="0"/>
              <a:t>Decryption process</a:t>
            </a:r>
            <a:endParaRPr lang="en-GB" sz="1600" b="1" dirty="0"/>
          </a:p>
        </p:txBody>
      </p:sp>
      <p:sp>
        <p:nvSpPr>
          <p:cNvPr id="33" name="TextBox 32"/>
          <p:cNvSpPr txBox="1"/>
          <p:nvPr/>
        </p:nvSpPr>
        <p:spPr>
          <a:xfrm>
            <a:off x="4949053" y="3763102"/>
            <a:ext cx="1777293" cy="1815882"/>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600" dirty="0"/>
              <a:t>This is a message written in Plain Text before it goes through the encryption </a:t>
            </a:r>
            <a:r>
              <a:rPr lang="en-GB" sz="1600" dirty="0" smtClean="0"/>
              <a:t>process</a:t>
            </a:r>
            <a:endParaRPr lang="en-GB" sz="1600" dirty="0"/>
          </a:p>
        </p:txBody>
      </p:sp>
      <p:cxnSp>
        <p:nvCxnSpPr>
          <p:cNvPr id="37" name="Straight Arrow Connector 36"/>
          <p:cNvCxnSpPr>
            <a:stCxn id="31" idx="3"/>
            <a:endCxn id="33" idx="1"/>
          </p:cNvCxnSpPr>
          <p:nvPr/>
        </p:nvCxnSpPr>
        <p:spPr>
          <a:xfrm flipV="1">
            <a:off x="4540587" y="4671043"/>
            <a:ext cx="408466" cy="21077"/>
          </a:xfrm>
          <a:prstGeom prst="straightConnector1">
            <a:avLst/>
          </a:prstGeom>
          <a:ln w="38100">
            <a:solidFill>
              <a:srgbClr val="F5393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67544" y="5682734"/>
            <a:ext cx="1940098" cy="338554"/>
          </a:xfrm>
          <a:prstGeom prst="rect">
            <a:avLst/>
          </a:prstGeom>
          <a:solidFill>
            <a:schemeClr val="accent6">
              <a:lumMod val="40000"/>
              <a:lumOff val="60000"/>
            </a:schemeClr>
          </a:solidFill>
          <a:ln w="28575">
            <a:solidFill>
              <a:srgbClr val="B21212"/>
            </a:solidFill>
          </a:ln>
        </p:spPr>
        <p:txBody>
          <a:bodyPr wrap="square" rtlCol="0">
            <a:spAutoFit/>
          </a:bodyPr>
          <a:lstStyle/>
          <a:p>
            <a:pPr algn="ctr"/>
            <a:r>
              <a:rPr lang="en-GB" sz="1600" dirty="0" smtClean="0"/>
              <a:t>Decryption Key</a:t>
            </a:r>
            <a:endParaRPr lang="en-GB" sz="1600" dirty="0"/>
          </a:p>
        </p:txBody>
      </p:sp>
      <p:cxnSp>
        <p:nvCxnSpPr>
          <p:cNvPr id="39" name="Straight Arrow Connector 38"/>
          <p:cNvCxnSpPr/>
          <p:nvPr/>
        </p:nvCxnSpPr>
        <p:spPr>
          <a:xfrm>
            <a:off x="2422837" y="5835685"/>
            <a:ext cx="436166" cy="1"/>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427042" y="3643644"/>
            <a:ext cx="436166" cy="1"/>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835507" y="3659033"/>
            <a:ext cx="0" cy="2176652"/>
          </a:xfrm>
          <a:prstGeom prst="straightConnector1">
            <a:avLst/>
          </a:prstGeom>
          <a:ln w="38100">
            <a:solidFill>
              <a:srgbClr val="F5393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96382" y="3321912"/>
            <a:ext cx="1146468" cy="369332"/>
          </a:xfrm>
          <a:prstGeom prst="rect">
            <a:avLst/>
          </a:prstGeom>
          <a:noFill/>
        </p:spPr>
        <p:txBody>
          <a:bodyPr wrap="none" rtlCol="0">
            <a:spAutoFit/>
          </a:bodyPr>
          <a:lstStyle/>
          <a:p>
            <a:r>
              <a:rPr lang="en-US" b="1" dirty="0" smtClean="0"/>
              <a:t>Receiver</a:t>
            </a:r>
            <a:endParaRPr lang="en-GB" dirty="0"/>
          </a:p>
        </p:txBody>
      </p:sp>
      <p:graphicFrame>
        <p:nvGraphicFramePr>
          <p:cNvPr id="53" name="Table 52"/>
          <p:cNvGraphicFramePr>
            <a:graphicFrameLocks noGrp="1"/>
          </p:cNvGraphicFramePr>
          <p:nvPr>
            <p:extLst/>
          </p:nvPr>
        </p:nvGraphicFramePr>
        <p:xfrm>
          <a:off x="6948264" y="1161875"/>
          <a:ext cx="1835893" cy="5363469"/>
        </p:xfrm>
        <a:graphic>
          <a:graphicData uri="http://schemas.openxmlformats.org/drawingml/2006/table">
            <a:tbl>
              <a:tblPr firstRow="1" firstCol="1" lastRow="1" lastCol="1" bandRow="1" bandCol="1">
                <a:effectLst>
                  <a:outerShdw blurRad="127000" dist="38100" dir="2700000" sx="102000" sy="102000" algn="tl" rotWithShape="0">
                    <a:prstClr val="black">
                      <a:alpha val="40000"/>
                    </a:prstClr>
                  </a:outerShdw>
                </a:effectLst>
                <a:tableStyleId>{2D5ABB26-0587-4C30-8999-92F81FD0307C}</a:tableStyleId>
              </a:tblPr>
              <a:tblGrid>
                <a:gridCol w="1835893"/>
              </a:tblGrid>
              <a:tr h="410089">
                <a:tc>
                  <a:txBody>
                    <a:bodyPr/>
                    <a:lstStyle/>
                    <a:p>
                      <a:pPr>
                        <a:spcAft>
                          <a:spcPts val="0"/>
                        </a:spcAft>
                      </a:pPr>
                      <a:endParaRPr lang="en-GB" sz="156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3380">
                <a:tc>
                  <a:txBody>
                    <a:bodyPr/>
                    <a:lstStyle/>
                    <a:p>
                      <a:pPr marL="177800" indent="-177800" algn="l">
                        <a:spcAft>
                          <a:spcPts val="600"/>
                        </a:spcAft>
                        <a:buFontTx/>
                        <a:buBlip>
                          <a:blip r:embed="rId3"/>
                        </a:buBlip>
                      </a:pPr>
                      <a:r>
                        <a:rPr lang="en-GB" sz="1560" baseline="0" dirty="0" smtClean="0">
                          <a:solidFill>
                            <a:srgbClr val="FF0000"/>
                          </a:solidFill>
                          <a:effectLst/>
                          <a:latin typeface="Arial" pitchFamily="34" charset="0"/>
                          <a:ea typeface="Times New Roman"/>
                          <a:cs typeface="Arial" pitchFamily="34" charset="0"/>
                        </a:rPr>
                        <a:t>Research SS-Trans</a:t>
                      </a:r>
                    </a:p>
                    <a:p>
                      <a:pPr marL="177800" indent="-177800" algn="l">
                        <a:spcAft>
                          <a:spcPts val="600"/>
                        </a:spcAft>
                        <a:buFontTx/>
                        <a:buBlip>
                          <a:blip r:embed="rId3"/>
                        </a:buBlip>
                      </a:pPr>
                      <a:r>
                        <a:rPr lang="en-GB" sz="1560" baseline="0" dirty="0" smtClean="0">
                          <a:solidFill>
                            <a:schemeClr val="tx1"/>
                          </a:solidFill>
                          <a:effectLst/>
                          <a:latin typeface="Arial" pitchFamily="34" charset="0"/>
                          <a:ea typeface="Times New Roman"/>
                          <a:cs typeface="Arial" pitchFamily="34" charset="0"/>
                        </a:rPr>
                        <a:t>What is 32bit, 64bit and 128bit encryption</a:t>
                      </a:r>
                    </a:p>
                    <a:p>
                      <a:pPr marL="177800" indent="-177800" algn="l">
                        <a:spcAft>
                          <a:spcPts val="600"/>
                        </a:spcAft>
                        <a:buFontTx/>
                        <a:buBlip>
                          <a:blip r:embed="rId3"/>
                        </a:buBlip>
                      </a:pPr>
                      <a:r>
                        <a:rPr lang="en-GB" sz="1560" baseline="0" dirty="0" smtClean="0">
                          <a:solidFill>
                            <a:srgbClr val="FF0000"/>
                          </a:solidFill>
                          <a:effectLst/>
                          <a:latin typeface="Arial" pitchFamily="34" charset="0"/>
                          <a:ea typeface="Times New Roman"/>
                          <a:cs typeface="Arial" pitchFamily="34" charset="0"/>
                        </a:rPr>
                        <a:t>How long would a hacker take to break a 128bit encryption code?</a:t>
                      </a:r>
                    </a:p>
                    <a:p>
                      <a:pPr marL="177800" indent="-177800" algn="l">
                        <a:spcAft>
                          <a:spcPts val="600"/>
                        </a:spcAft>
                        <a:buFontTx/>
                        <a:buBlip>
                          <a:blip r:embed="rId3"/>
                        </a:buBlip>
                      </a:pPr>
                      <a:r>
                        <a:rPr lang="en-US" sz="1560" baseline="0" dirty="0" smtClean="0">
                          <a:solidFill>
                            <a:schemeClr val="tx1"/>
                          </a:solidFill>
                          <a:effectLst/>
                          <a:latin typeface="Arial" pitchFamily="34" charset="0"/>
                          <a:ea typeface="Times New Roman"/>
                          <a:cs typeface="Arial" pitchFamily="34" charset="0"/>
                        </a:rPr>
                        <a:t>Is this how hackers do it?</a:t>
                      </a:r>
                    </a:p>
                    <a:p>
                      <a:pPr marL="177800" indent="-177800" algn="l">
                        <a:spcAft>
                          <a:spcPts val="600"/>
                        </a:spcAft>
                        <a:buFontTx/>
                        <a:buBlip>
                          <a:blip r:embed="rId3"/>
                        </a:buBlip>
                      </a:pPr>
                      <a:r>
                        <a:rPr lang="en-US" sz="1560" baseline="0" dirty="0" smtClean="0">
                          <a:solidFill>
                            <a:srgbClr val="FF0000"/>
                          </a:solidFill>
                          <a:effectLst/>
                          <a:latin typeface="Arial" pitchFamily="34" charset="0"/>
                          <a:ea typeface="Times New Roman"/>
                          <a:cs typeface="Arial" pitchFamily="34" charset="0"/>
                        </a:rPr>
                        <a:t>What is the Dark Web?</a:t>
                      </a:r>
                    </a:p>
                    <a:p>
                      <a:pPr marL="177800" indent="-177800" algn="l">
                        <a:spcAft>
                          <a:spcPts val="600"/>
                        </a:spcAft>
                        <a:buFontTx/>
                        <a:buBlip>
                          <a:blip r:embed="rId3"/>
                        </a:buBlip>
                      </a:pPr>
                      <a:r>
                        <a:rPr lang="en-US" sz="1560" baseline="0" dirty="0" smtClean="0">
                          <a:solidFill>
                            <a:schemeClr val="tx1"/>
                          </a:solidFill>
                          <a:effectLst/>
                          <a:latin typeface="Arial" pitchFamily="34" charset="0"/>
                          <a:ea typeface="Times New Roman"/>
                          <a:cs typeface="Arial" pitchFamily="34" charset="0"/>
                        </a:rPr>
                        <a:t>Research Phreaking</a:t>
                      </a:r>
                    </a:p>
                    <a:p>
                      <a:pPr marL="177800" indent="-177800" algn="l">
                        <a:spcAft>
                          <a:spcPts val="600"/>
                        </a:spcAft>
                        <a:buFontTx/>
                        <a:buBlip>
                          <a:blip r:embed="rId3"/>
                        </a:buBlip>
                      </a:pPr>
                      <a:r>
                        <a:rPr lang="en-US" sz="1560" baseline="0" dirty="0" smtClean="0">
                          <a:solidFill>
                            <a:srgbClr val="F53939"/>
                          </a:solidFill>
                          <a:effectLst/>
                          <a:latin typeface="Arial" pitchFamily="34" charset="0"/>
                          <a:ea typeface="Times New Roman"/>
                          <a:cs typeface="Arial" pitchFamily="34" charset="0"/>
                        </a:rPr>
                        <a:t>What is the worst that could happen</a:t>
                      </a:r>
                      <a:endParaRPr lang="en-GB" sz="1560" baseline="0" dirty="0" smtClean="0">
                        <a:solidFill>
                          <a:srgbClr val="F53939"/>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4"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91274" y="1196752"/>
            <a:ext cx="1749872" cy="310891"/>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p:cNvSpPr>
            <a:spLocks noGrp="1"/>
          </p:cNvSpPr>
          <p:nvPr>
            <p:ph type="title"/>
          </p:nvPr>
        </p:nvSpPr>
        <p:spPr>
          <a:xfrm>
            <a:off x="35496" y="44624"/>
            <a:ext cx="8928992" cy="576064"/>
          </a:xfrm>
        </p:spPr>
        <p:txBody>
          <a:bodyPr>
            <a:noAutofit/>
          </a:bodyPr>
          <a:lstStyle/>
          <a:p>
            <a:r>
              <a:rPr lang="en-GB" sz="4000" dirty="0" smtClean="0"/>
              <a:t>5.4 - Digital Security – Encryption</a:t>
            </a:r>
            <a:endParaRPr lang="en-GB" sz="4000" b="1" dirty="0" smtClean="0"/>
          </a:p>
        </p:txBody>
      </p:sp>
    </p:spTree>
    <p:extLst>
      <p:ext uri="{BB962C8B-B14F-4D97-AF65-F5344CB8AC3E}">
        <p14:creationId xmlns:p14="http://schemas.microsoft.com/office/powerpoint/2010/main" val="3162895834"/>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264696" cy="5295296"/>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610" b="1" dirty="0" smtClean="0">
                <a:latin typeface="Calibri" panose="020F0502020204030204" pitchFamily="34" charset="0"/>
              </a:rPr>
              <a:t>Authentication – </a:t>
            </a:r>
            <a:r>
              <a:rPr lang="en-US" sz="1610" dirty="0" smtClean="0">
                <a:latin typeface="Calibri" panose="020F0502020204030204" pitchFamily="34" charset="0"/>
              </a:rPr>
              <a:t>used to verify that data comes from a secure and trusted source. It works with </a:t>
            </a:r>
            <a:r>
              <a:rPr lang="en-US" sz="1610" b="1" dirty="0" smtClean="0">
                <a:latin typeface="Calibri" panose="020F0502020204030204" pitchFamily="34" charset="0"/>
              </a:rPr>
              <a:t>encryption</a:t>
            </a:r>
            <a:r>
              <a:rPr lang="en-US" sz="1610" dirty="0">
                <a:latin typeface="Calibri" panose="020F0502020204030204" pitchFamily="34" charset="0"/>
              </a:rPr>
              <a:t> to strengthen internet security. </a:t>
            </a:r>
            <a:r>
              <a:rPr lang="en-US" sz="1610" dirty="0" smtClean="0">
                <a:latin typeface="Calibri" panose="020F0502020204030204" pitchFamily="34" charset="0"/>
              </a:rPr>
              <a:t>This is done in several ways:</a:t>
            </a:r>
          </a:p>
          <a:p>
            <a:pPr marL="234950" indent="-234950">
              <a:buClr>
                <a:srgbClr val="00B050"/>
              </a:buClr>
              <a:buSzPct val="93000"/>
              <a:buFont typeface="Wingdings 3" panose="05040102010807070707" pitchFamily="18" charset="2"/>
              <a:buChar char=""/>
            </a:pPr>
            <a:r>
              <a:rPr lang="en-US" sz="1610" b="1" dirty="0" smtClean="0">
                <a:latin typeface="Calibri" panose="020F0502020204030204" pitchFamily="34" charset="0"/>
              </a:rPr>
              <a:t>Digital Certificates – </a:t>
            </a:r>
            <a:r>
              <a:rPr lang="en-US" sz="1610" dirty="0" smtClean="0">
                <a:latin typeface="Calibri" panose="020F0502020204030204" pitchFamily="34" charset="0"/>
              </a:rPr>
              <a:t>this is a pair of files stored on a user’s computer – these are used in the security of data sent over the internet. Each pair of files is divided into:</a:t>
            </a:r>
          </a:p>
          <a:p>
            <a:pPr marL="568325" indent="-285750">
              <a:buClr>
                <a:srgbClr val="00B050"/>
              </a:buClr>
              <a:buSzPct val="104000"/>
              <a:buFont typeface="Arial" panose="020B0604020202020204" pitchFamily="34" charset="0"/>
              <a:buChar char="•"/>
            </a:pPr>
            <a:r>
              <a:rPr lang="en-US" sz="1610" dirty="0" smtClean="0">
                <a:latin typeface="Calibri" panose="020F0502020204030204" pitchFamily="34" charset="0"/>
              </a:rPr>
              <a:t>A</a:t>
            </a:r>
            <a:r>
              <a:rPr lang="en-US" sz="1610" b="1" dirty="0" smtClean="0">
                <a:latin typeface="Calibri" panose="020F0502020204030204" pitchFamily="34" charset="0"/>
              </a:rPr>
              <a:t> public key</a:t>
            </a:r>
            <a:r>
              <a:rPr lang="en-US" sz="1610" dirty="0" smtClean="0">
                <a:latin typeface="Calibri" panose="020F0502020204030204" pitchFamily="34" charset="0"/>
              </a:rPr>
              <a:t> (which is known by anyone)</a:t>
            </a:r>
          </a:p>
          <a:p>
            <a:pPr marL="568325" indent="-285750">
              <a:buClr>
                <a:srgbClr val="00B050"/>
              </a:buClr>
              <a:buSzPct val="104000"/>
              <a:buFont typeface="Arial" panose="020B0604020202020204" pitchFamily="34" charset="0"/>
              <a:buChar char="•"/>
            </a:pPr>
            <a:r>
              <a:rPr lang="en-US" sz="1610" dirty="0" smtClean="0">
                <a:latin typeface="Calibri" panose="020F0502020204030204" pitchFamily="34" charset="0"/>
              </a:rPr>
              <a:t>A</a:t>
            </a:r>
            <a:r>
              <a:rPr lang="en-US" sz="1610" b="1" dirty="0" smtClean="0">
                <a:latin typeface="Calibri" panose="020F0502020204030204" pitchFamily="34" charset="0"/>
              </a:rPr>
              <a:t> private key</a:t>
            </a:r>
            <a:r>
              <a:rPr lang="en-US" sz="1610" dirty="0" smtClean="0">
                <a:latin typeface="Calibri" panose="020F0502020204030204" pitchFamily="34" charset="0"/>
              </a:rPr>
              <a:t> (known to the computer user only).</a:t>
            </a:r>
          </a:p>
          <a:p>
            <a:pPr marL="234950" indent="-234950">
              <a:buClr>
                <a:srgbClr val="00B050"/>
              </a:buClr>
              <a:buSzPct val="93000"/>
              <a:buFont typeface="Wingdings 3" panose="05040102010807070707" pitchFamily="18" charset="2"/>
              <a:buChar char=""/>
            </a:pPr>
            <a:r>
              <a:rPr lang="en-US" sz="1610" dirty="0" smtClean="0">
                <a:latin typeface="Calibri" panose="020F0502020204030204" pitchFamily="34" charset="0"/>
              </a:rPr>
              <a:t>For example, when sending an email, the message is made more secure by attaching a digital certificate. When a message is received, the recipient can verify that it comes from a known and trusted source by viewing the public key information (usually part of the email attachment). This is an added level of security to protect the recipient from harmful emails. The digital certificate is made up of 6 parts:</a:t>
            </a:r>
          </a:p>
          <a:p>
            <a:pPr marL="519113" indent="-285750">
              <a:buClr>
                <a:srgbClr val="00B050"/>
              </a:buClr>
              <a:buSzPct val="104000"/>
              <a:buFont typeface="Arial" panose="020B0604020202020204" pitchFamily="34" charset="0"/>
              <a:buChar char="•"/>
            </a:pPr>
            <a:r>
              <a:rPr lang="en-US" sz="1610" dirty="0" smtClean="0">
                <a:latin typeface="Calibri" panose="020F0502020204030204" pitchFamily="34" charset="0"/>
              </a:rPr>
              <a:t>The sender’s email address</a:t>
            </a:r>
          </a:p>
          <a:p>
            <a:pPr marL="519113" indent="-285750">
              <a:buClr>
                <a:srgbClr val="00B050"/>
              </a:buClr>
              <a:buSzPct val="104000"/>
              <a:buFont typeface="Arial" panose="020B0604020202020204" pitchFamily="34" charset="0"/>
              <a:buChar char="•"/>
            </a:pPr>
            <a:r>
              <a:rPr lang="en-US" sz="1610" dirty="0" smtClean="0">
                <a:latin typeface="Calibri" panose="020F0502020204030204" pitchFamily="34" charset="0"/>
              </a:rPr>
              <a:t>The name of the digital certificate owner</a:t>
            </a:r>
          </a:p>
          <a:p>
            <a:pPr marL="519113" indent="-285750">
              <a:buClr>
                <a:srgbClr val="00B050"/>
              </a:buClr>
              <a:buSzPct val="104000"/>
              <a:buFont typeface="Arial" panose="020B0604020202020204" pitchFamily="34" charset="0"/>
              <a:buChar char="•"/>
            </a:pPr>
            <a:r>
              <a:rPr lang="en-US" sz="1610" dirty="0" smtClean="0">
                <a:latin typeface="Calibri" panose="020F0502020204030204" pitchFamily="34" charset="0"/>
              </a:rPr>
              <a:t>A serial number</a:t>
            </a:r>
          </a:p>
          <a:p>
            <a:pPr marL="519113" indent="-285750">
              <a:buClr>
                <a:srgbClr val="00B050"/>
              </a:buClr>
              <a:buSzPct val="104000"/>
              <a:buFont typeface="Arial" panose="020B0604020202020204" pitchFamily="34" charset="0"/>
              <a:buChar char="•"/>
            </a:pPr>
            <a:r>
              <a:rPr lang="en-US" sz="1610" dirty="0" smtClean="0">
                <a:latin typeface="Calibri" panose="020F0502020204030204" pitchFamily="34" charset="0"/>
              </a:rPr>
              <a:t>Expiry date (the date range during which the certificate is valid)</a:t>
            </a:r>
          </a:p>
          <a:p>
            <a:pPr marL="519113" indent="-285750">
              <a:buClr>
                <a:srgbClr val="00B050"/>
              </a:buClr>
              <a:buSzPct val="104000"/>
              <a:buFont typeface="Arial" panose="020B0604020202020204" pitchFamily="34" charset="0"/>
              <a:buChar char="•"/>
            </a:pPr>
            <a:r>
              <a:rPr lang="en-US" sz="1610" dirty="0" smtClean="0">
                <a:latin typeface="Calibri" panose="020F0502020204030204" pitchFamily="34" charset="0"/>
              </a:rPr>
              <a:t>Public key (used for encrypting messages and for digital signatures)</a:t>
            </a:r>
          </a:p>
          <a:p>
            <a:pPr marL="519113" indent="-285750">
              <a:buClr>
                <a:srgbClr val="00B050"/>
              </a:buClr>
              <a:buSzPct val="104000"/>
              <a:buFont typeface="Arial" panose="020B0604020202020204" pitchFamily="34" charset="0"/>
              <a:buChar char="•"/>
            </a:pPr>
            <a:r>
              <a:rPr lang="en-US" sz="1610" dirty="0" smtClean="0">
                <a:latin typeface="Calibri" panose="020F0502020204030204" pitchFamily="34" charset="0"/>
              </a:rPr>
              <a:t>Digital signature of certificate authority (CA) such as Verisign.</a:t>
            </a:r>
          </a:p>
          <a:p>
            <a:pPr marL="234950" indent="-234950">
              <a:buClr>
                <a:srgbClr val="00B050"/>
              </a:buClr>
              <a:buSzPct val="93000"/>
              <a:buFont typeface="Wingdings 3" panose="05040102010807070707" pitchFamily="18" charset="2"/>
              <a:buChar char=""/>
            </a:pPr>
            <a:r>
              <a:rPr lang="en-US" sz="1610" dirty="0" smtClean="0">
                <a:latin typeface="Calibri" panose="020F0502020204030204" pitchFamily="34" charset="0"/>
              </a:rPr>
              <a:t>Operating systems and web browsers maintain lists of trusted CA’s.</a:t>
            </a:r>
          </a:p>
        </p:txBody>
      </p:sp>
      <p:pic>
        <p:nvPicPr>
          <p:cNvPr id="10242" name="Picture 2" descr="http://imgs.g4estatic.com/digital-cert/image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6410" y="1155809"/>
            <a:ext cx="2270714" cy="162511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osiprodeusodcspstoa01.blob.core.windows.net/en-us/media/194a67d3-61d4-4560-ae74-cb500cbf2ef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410" y="3068961"/>
            <a:ext cx="2270714" cy="183235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marketbeat.com/logos/verisign-inc-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6410" y="5151707"/>
            <a:ext cx="2270714" cy="94158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35496" y="44624"/>
            <a:ext cx="8928992" cy="576064"/>
          </a:xfrm>
        </p:spPr>
        <p:txBody>
          <a:bodyPr>
            <a:noAutofit/>
          </a:bodyPr>
          <a:lstStyle/>
          <a:p>
            <a:r>
              <a:rPr lang="en-GB" sz="4000" dirty="0" smtClean="0"/>
              <a:t>5.4 - Digital Security – Authentication</a:t>
            </a:r>
            <a:endParaRPr lang="en-GB" sz="4000" b="1" dirty="0" smtClean="0"/>
          </a:p>
        </p:txBody>
      </p:sp>
    </p:spTree>
    <p:extLst>
      <p:ext uri="{BB962C8B-B14F-4D97-AF65-F5344CB8AC3E}">
        <p14:creationId xmlns:p14="http://schemas.microsoft.com/office/powerpoint/2010/main" val="3870696491"/>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264696" cy="5613845"/>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560" b="1" dirty="0" smtClean="0">
                <a:solidFill>
                  <a:srgbClr val="F53939"/>
                </a:solidFill>
                <a:latin typeface="Calibri" panose="020F0502020204030204" pitchFamily="34" charset="0"/>
              </a:rPr>
              <a:t>Passwords</a:t>
            </a:r>
            <a:r>
              <a:rPr lang="en-US" sz="1560" b="1" dirty="0" smtClean="0">
                <a:latin typeface="Calibri" panose="020F0502020204030204" pitchFamily="34" charset="0"/>
              </a:rPr>
              <a:t> – </a:t>
            </a:r>
            <a:r>
              <a:rPr lang="en-US" sz="1560" dirty="0" smtClean="0">
                <a:latin typeface="Calibri" panose="020F0502020204030204" pitchFamily="34" charset="0"/>
              </a:rPr>
              <a:t>When logging on to a system such as a bank website, a user will be asked to type in their </a:t>
            </a:r>
            <a:r>
              <a:rPr lang="en-US" sz="1560" b="1" dirty="0" smtClean="0">
                <a:latin typeface="Calibri" panose="020F0502020204030204" pitchFamily="34" charset="0"/>
              </a:rPr>
              <a:t>password</a:t>
            </a:r>
            <a:r>
              <a:rPr lang="en-US" sz="1560" dirty="0" smtClean="0">
                <a:latin typeface="Calibri" panose="020F0502020204030204" pitchFamily="34" charset="0"/>
              </a:rPr>
              <a:t> – this should be a combination of letters and numbers that would be difficult for somebody to guess. Strong passwords should contain upper and lower case, numbers, special symbols – e.g. R5a#nk2.</a:t>
            </a:r>
          </a:p>
          <a:p>
            <a:pPr marL="234950" indent="-234950">
              <a:buClr>
                <a:srgbClr val="00B050"/>
              </a:buClr>
              <a:buSzPct val="93000"/>
              <a:buFont typeface="Wingdings 3" panose="05040102010807070707" pitchFamily="18" charset="2"/>
              <a:buChar char=""/>
            </a:pPr>
            <a:r>
              <a:rPr lang="en-US" sz="1560" dirty="0" smtClean="0">
                <a:latin typeface="Calibri" panose="020F0502020204030204" pitchFamily="34" charset="0"/>
              </a:rPr>
              <a:t>When the password is typed in, it often shows on the screen as ****** so no-one overlooking can see what is being typed. If the user’s password does not match up with the user’s ID then access will be denied.</a:t>
            </a:r>
          </a:p>
          <a:p>
            <a:pPr marL="234950" indent="-234950">
              <a:buClr>
                <a:srgbClr val="00B050"/>
              </a:buClr>
              <a:buSzPct val="93000"/>
              <a:buFont typeface="Wingdings 3" panose="05040102010807070707" pitchFamily="18" charset="2"/>
              <a:buChar char=""/>
            </a:pPr>
            <a:r>
              <a:rPr lang="en-US" sz="1560" dirty="0" smtClean="0">
                <a:latin typeface="Calibri" panose="020F0502020204030204" pitchFamily="34" charset="0"/>
              </a:rPr>
              <a:t>Many systems ask for the password to be typed in twice as a </a:t>
            </a:r>
            <a:r>
              <a:rPr lang="en-US" sz="1560" b="1" dirty="0" smtClean="0">
                <a:latin typeface="Calibri" panose="020F0502020204030204" pitchFamily="34" charset="0"/>
              </a:rPr>
              <a:t>verification check</a:t>
            </a:r>
            <a:r>
              <a:rPr lang="en-US" sz="1560" dirty="0" smtClean="0">
                <a:latin typeface="Calibri" panose="020F0502020204030204" pitchFamily="34" charset="0"/>
              </a:rPr>
              <a:t> (check on input errors). To help protect the system users are only allowed to type in their password several times, usually 3, before the system locks the user out. After that, the user will be unable to log on until the system administrator has reset their password.</a:t>
            </a:r>
          </a:p>
          <a:p>
            <a:pPr marL="234950" indent="-234950">
              <a:buClr>
                <a:srgbClr val="00B050"/>
              </a:buClr>
              <a:buSzPct val="93000"/>
              <a:buFont typeface="Wingdings 3" panose="05040102010807070707" pitchFamily="18" charset="2"/>
              <a:buChar char=""/>
            </a:pPr>
            <a:r>
              <a:rPr lang="en-US" sz="1560" dirty="0" smtClean="0">
                <a:latin typeface="Calibri" panose="020F0502020204030204" pitchFamily="34" charset="0"/>
              </a:rPr>
              <a:t>I.E. is a user forgets their password when using the internet, they can request that their password is sent to their email address. The password is never shown on the screen for security reasons.</a:t>
            </a:r>
          </a:p>
          <a:p>
            <a:pPr marL="234950" indent="-234950">
              <a:buClr>
                <a:srgbClr val="00B050"/>
              </a:buClr>
              <a:buSzPct val="93000"/>
              <a:buFont typeface="Wingdings 3" panose="05040102010807070707" pitchFamily="18" charset="2"/>
              <a:buChar char=""/>
            </a:pPr>
            <a:r>
              <a:rPr lang="en-US" sz="1560" dirty="0" smtClean="0">
                <a:latin typeface="Calibri" panose="020F0502020204030204" pitchFamily="34" charset="0"/>
              </a:rPr>
              <a:t>Passwords should be changed on a regular basis in case they become known to another user or hacker, in particular in case of spyware or viruses.</a:t>
            </a:r>
          </a:p>
          <a:p>
            <a:pPr marL="234950" indent="-234950">
              <a:buClr>
                <a:srgbClr val="00B050"/>
              </a:buClr>
              <a:buSzPct val="93000"/>
              <a:buFont typeface="Wingdings 3" panose="05040102010807070707" pitchFamily="18" charset="2"/>
              <a:buChar char=""/>
            </a:pPr>
            <a:r>
              <a:rPr lang="en-US" sz="1560" dirty="0" smtClean="0">
                <a:latin typeface="Calibri" panose="020F0502020204030204" pitchFamily="34" charset="0"/>
              </a:rPr>
              <a:t>It is often necessary to use a User ID or login ID as well as a password. This gives an additional security level since the user ID and password must match up.</a:t>
            </a:r>
          </a:p>
        </p:txBody>
      </p:sp>
      <p:pic>
        <p:nvPicPr>
          <p:cNvPr id="12290" name="Picture 2" descr="http://edeca.net/wp/wp-content/uploads/2011/11/password_strength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823" y="1132690"/>
            <a:ext cx="2034650" cy="18642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3" y="3207858"/>
            <a:ext cx="2232249" cy="72519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2517" t="10809" r="12385" b="4423"/>
          <a:stretch/>
        </p:blipFill>
        <p:spPr>
          <a:xfrm>
            <a:off x="6547587" y="4149746"/>
            <a:ext cx="2272885" cy="1439494"/>
          </a:xfrm>
          <a:prstGeom prst="rect">
            <a:avLst/>
          </a:prstGeom>
        </p:spPr>
      </p:pic>
      <p:sp>
        <p:nvSpPr>
          <p:cNvPr id="11" name="Rectangle 10"/>
          <p:cNvSpPr/>
          <p:nvPr/>
        </p:nvSpPr>
        <p:spPr>
          <a:xfrm>
            <a:off x="6459893" y="5581689"/>
            <a:ext cx="2432587" cy="1015663"/>
          </a:xfrm>
          <a:prstGeom prst="rect">
            <a:avLst/>
          </a:prstGeom>
        </p:spPr>
        <p:txBody>
          <a:bodyPr wrap="square">
            <a:spAutoFit/>
          </a:bodyPr>
          <a:lstStyle/>
          <a:p>
            <a:pPr algn="ctr"/>
            <a:r>
              <a:rPr lang="en-US" sz="1200" dirty="0">
                <a:solidFill>
                  <a:srgbClr val="002060"/>
                </a:solidFill>
                <a:latin typeface="arial" panose="020B0604020202020204" pitchFamily="34" charset="0"/>
              </a:rPr>
              <a:t>FACT: The worst passwords remain relatively consistent from year-to-year. Here are the list of the Top 10 Worst Passwords of 2012 and how they </a:t>
            </a:r>
            <a:r>
              <a:rPr lang="en-US" sz="1200" dirty="0" smtClean="0">
                <a:solidFill>
                  <a:srgbClr val="002060"/>
                </a:solidFill>
                <a:latin typeface="arial" panose="020B0604020202020204" pitchFamily="34" charset="0"/>
              </a:rPr>
              <a:t>compare.</a:t>
            </a:r>
            <a:endParaRPr lang="en-GB" sz="1200" dirty="0">
              <a:solidFill>
                <a:srgbClr val="002060"/>
              </a:solidFill>
            </a:endParaRPr>
          </a:p>
        </p:txBody>
      </p:sp>
      <p:sp>
        <p:nvSpPr>
          <p:cNvPr id="12" name="Title 1"/>
          <p:cNvSpPr>
            <a:spLocks noGrp="1"/>
          </p:cNvSpPr>
          <p:nvPr>
            <p:ph type="title"/>
          </p:nvPr>
        </p:nvSpPr>
        <p:spPr>
          <a:xfrm>
            <a:off x="35496" y="44624"/>
            <a:ext cx="8928992" cy="576064"/>
          </a:xfrm>
        </p:spPr>
        <p:txBody>
          <a:bodyPr>
            <a:noAutofit/>
          </a:bodyPr>
          <a:lstStyle/>
          <a:p>
            <a:r>
              <a:rPr lang="en-GB" sz="4000" dirty="0" smtClean="0"/>
              <a:t>5.4 - Digital Security – Passwords</a:t>
            </a:r>
            <a:endParaRPr lang="en-GB" sz="4000" b="1" dirty="0" smtClean="0"/>
          </a:p>
        </p:txBody>
      </p:sp>
    </p:spTree>
    <p:extLst>
      <p:ext uri="{BB962C8B-B14F-4D97-AF65-F5344CB8AC3E}">
        <p14:creationId xmlns:p14="http://schemas.microsoft.com/office/powerpoint/2010/main" val="3820351128"/>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8496944" cy="5509200"/>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600" b="1" dirty="0" smtClean="0">
                <a:solidFill>
                  <a:srgbClr val="F53939"/>
                </a:solidFill>
                <a:latin typeface="Calibri" panose="020F0502020204030204" pitchFamily="34" charset="0"/>
              </a:rPr>
              <a:t>Biometrics</a:t>
            </a:r>
            <a:r>
              <a:rPr lang="en-US" sz="1600" b="1" dirty="0" smtClean="0">
                <a:latin typeface="Calibri" panose="020F0502020204030204" pitchFamily="34" charset="0"/>
              </a:rPr>
              <a:t> – </a:t>
            </a:r>
            <a:r>
              <a:rPr lang="en-US" sz="1600" dirty="0" smtClean="0">
                <a:latin typeface="Calibri" panose="020F0502020204030204" pitchFamily="34" charset="0"/>
              </a:rPr>
              <a:t>These rely on certain unique characteristics of human beings, i.e.:</a:t>
            </a:r>
          </a:p>
          <a:p>
            <a:pPr marL="233363">
              <a:buClr>
                <a:srgbClr val="00B050"/>
              </a:buClr>
              <a:buSzPct val="110000"/>
              <a:tabLst>
                <a:tab pos="2001838" algn="l"/>
                <a:tab pos="4176713" algn="l"/>
              </a:tabLst>
            </a:pPr>
            <a:r>
              <a:rPr lang="en-US" sz="1000" dirty="0">
                <a:solidFill>
                  <a:srgbClr val="00B050"/>
                </a:solidFill>
                <a:latin typeface="Calibri" panose="020F0502020204030204" pitchFamily="34" charset="0"/>
                <a:sym typeface="Wingdings 2" panose="05020102010507070707" pitchFamily="18" charset="2"/>
              </a:rPr>
              <a:t> </a:t>
            </a:r>
            <a:r>
              <a:rPr lang="en-US" sz="1000" dirty="0" smtClean="0">
                <a:solidFill>
                  <a:srgbClr val="00B050"/>
                </a:solidFill>
                <a:latin typeface="Calibri" panose="020F0502020204030204" pitchFamily="34" charset="0"/>
                <a:sym typeface="Wingdings 2" panose="05020102010507070707" pitchFamily="18" charset="2"/>
              </a:rPr>
              <a:t> </a:t>
            </a:r>
            <a:r>
              <a:rPr lang="en-US" sz="1600" dirty="0" smtClean="0">
                <a:latin typeface="Calibri" panose="020F0502020204030204" pitchFamily="34" charset="0"/>
              </a:rPr>
              <a:t>Fingerprint scans	</a:t>
            </a:r>
            <a:r>
              <a:rPr lang="en-US" sz="1000" dirty="0" smtClean="0">
                <a:solidFill>
                  <a:srgbClr val="00B050"/>
                </a:solidFill>
                <a:latin typeface="Calibri" panose="020F0502020204030204" pitchFamily="34" charset="0"/>
                <a:sym typeface="Wingdings 2" panose="05020102010507070707" pitchFamily="18" charset="2"/>
              </a:rPr>
              <a:t>  </a:t>
            </a:r>
            <a:r>
              <a:rPr lang="en-US" sz="1600" dirty="0" smtClean="0">
                <a:latin typeface="Calibri" panose="020F0502020204030204" pitchFamily="34" charset="0"/>
              </a:rPr>
              <a:t>Signature recognition	</a:t>
            </a:r>
            <a:r>
              <a:rPr lang="en-US" sz="1600" dirty="0">
                <a:solidFill>
                  <a:srgbClr val="00B050"/>
                </a:solidFill>
                <a:latin typeface="Calibri" panose="020F0502020204030204" pitchFamily="34" charset="0"/>
                <a:sym typeface="Wingdings 2" panose="05020102010507070707" pitchFamily="18" charset="2"/>
              </a:rPr>
              <a:t> </a:t>
            </a:r>
            <a:r>
              <a:rPr lang="en-US" sz="1000" dirty="0">
                <a:solidFill>
                  <a:srgbClr val="00B050"/>
                </a:solidFill>
                <a:latin typeface="Calibri" panose="020F0502020204030204" pitchFamily="34" charset="0"/>
                <a:sym typeface="Wingdings 2" panose="05020102010507070707" pitchFamily="18" charset="2"/>
              </a:rPr>
              <a:t> </a:t>
            </a:r>
            <a:r>
              <a:rPr lang="en-US" sz="1000" dirty="0" smtClean="0">
                <a:solidFill>
                  <a:srgbClr val="00B050"/>
                </a:solidFill>
                <a:latin typeface="Calibri" panose="020F0502020204030204" pitchFamily="34" charset="0"/>
                <a:sym typeface="Wingdings 2" panose="05020102010507070707" pitchFamily="18" charset="2"/>
              </a:rPr>
              <a:t> </a:t>
            </a:r>
            <a:r>
              <a:rPr lang="en-US" sz="1600" dirty="0" smtClean="0">
                <a:latin typeface="Calibri" panose="020F0502020204030204" pitchFamily="34" charset="0"/>
              </a:rPr>
              <a:t>Retina scans</a:t>
            </a:r>
          </a:p>
          <a:p>
            <a:pPr marL="233363">
              <a:buClr>
                <a:srgbClr val="00B050"/>
              </a:buClr>
              <a:buSzPct val="110000"/>
              <a:tabLst>
                <a:tab pos="2001838" algn="l"/>
                <a:tab pos="4176713" algn="l"/>
              </a:tabLst>
            </a:pPr>
            <a:r>
              <a:rPr lang="en-US" sz="1000" dirty="0">
                <a:solidFill>
                  <a:srgbClr val="00B050"/>
                </a:solidFill>
                <a:latin typeface="Calibri" panose="020F0502020204030204" pitchFamily="34" charset="0"/>
                <a:sym typeface="Wingdings 2" panose="05020102010507070707" pitchFamily="18" charset="2"/>
              </a:rPr>
              <a:t> </a:t>
            </a:r>
            <a:r>
              <a:rPr lang="en-US" sz="1000" dirty="0" smtClean="0">
                <a:solidFill>
                  <a:srgbClr val="00B050"/>
                </a:solidFill>
                <a:latin typeface="Calibri" panose="020F0502020204030204" pitchFamily="34" charset="0"/>
                <a:sym typeface="Wingdings 2" panose="05020102010507070707" pitchFamily="18" charset="2"/>
              </a:rPr>
              <a:t> </a:t>
            </a:r>
            <a:r>
              <a:rPr lang="en-US" sz="1600" dirty="0" smtClean="0">
                <a:latin typeface="Calibri" panose="020F0502020204030204" pitchFamily="34" charset="0"/>
              </a:rPr>
              <a:t>Iris recognition	</a:t>
            </a:r>
            <a:r>
              <a:rPr lang="en-US" sz="1000" dirty="0" smtClean="0">
                <a:solidFill>
                  <a:srgbClr val="00B050"/>
                </a:solidFill>
                <a:latin typeface="Calibri" panose="020F0502020204030204" pitchFamily="34" charset="0"/>
                <a:sym typeface="Wingdings 2" panose="05020102010507070707" pitchFamily="18" charset="2"/>
              </a:rPr>
              <a:t>  </a:t>
            </a:r>
            <a:r>
              <a:rPr lang="en-US" sz="1600" dirty="0" smtClean="0">
                <a:latin typeface="Calibri" panose="020F0502020204030204" pitchFamily="34" charset="0"/>
              </a:rPr>
              <a:t>Face recognition	</a:t>
            </a:r>
            <a:r>
              <a:rPr lang="en-US" sz="1600" dirty="0">
                <a:solidFill>
                  <a:srgbClr val="00B050"/>
                </a:solidFill>
                <a:latin typeface="Calibri" panose="020F0502020204030204" pitchFamily="34" charset="0"/>
                <a:sym typeface="Wingdings 2" panose="05020102010507070707" pitchFamily="18" charset="2"/>
              </a:rPr>
              <a:t> </a:t>
            </a:r>
            <a:r>
              <a:rPr lang="en-US" sz="1000" dirty="0">
                <a:solidFill>
                  <a:srgbClr val="00B050"/>
                </a:solidFill>
                <a:latin typeface="Calibri" panose="020F0502020204030204" pitchFamily="34" charset="0"/>
                <a:sym typeface="Wingdings 2" panose="05020102010507070707" pitchFamily="18" charset="2"/>
              </a:rPr>
              <a:t> </a:t>
            </a:r>
            <a:r>
              <a:rPr lang="en-US" sz="1000" dirty="0" smtClean="0">
                <a:solidFill>
                  <a:srgbClr val="00B050"/>
                </a:solidFill>
                <a:latin typeface="Calibri" panose="020F0502020204030204" pitchFamily="34" charset="0"/>
                <a:sym typeface="Wingdings 2" panose="05020102010507070707" pitchFamily="18" charset="2"/>
              </a:rPr>
              <a:t> </a:t>
            </a:r>
            <a:r>
              <a:rPr lang="en-US" sz="1600" dirty="0" smtClean="0">
                <a:latin typeface="Calibri" panose="020F0502020204030204" pitchFamily="34" charset="0"/>
              </a:rPr>
              <a:t>Voice recognition</a:t>
            </a:r>
          </a:p>
          <a:p>
            <a:pPr marL="234950" indent="-234950">
              <a:buClr>
                <a:srgbClr val="00B050"/>
              </a:buClr>
              <a:buSzPct val="93000"/>
              <a:buFont typeface="Wingdings 3" panose="05040102010807070707" pitchFamily="18" charset="2"/>
              <a:buChar char=""/>
            </a:pPr>
            <a:r>
              <a:rPr lang="en-US" sz="1600" dirty="0" smtClean="0">
                <a:latin typeface="Calibri" panose="020F0502020204030204" pitchFamily="34" charset="0"/>
              </a:rPr>
              <a:t>Biometrics is used in a number of applications as a security device, i.e. some of the latest mobile phones use fingerprint matching before they can be operated; some pharmaceutical companies use face recognition or retina scans to allow entry to secure areas.</a:t>
            </a:r>
          </a:p>
          <a:p>
            <a:pPr marL="234950" indent="-234950">
              <a:buClr>
                <a:srgbClr val="00B050"/>
              </a:buClr>
              <a:buSzPct val="93000"/>
              <a:buFont typeface="Wingdings 3" panose="05040102010807070707" pitchFamily="18" charset="2"/>
              <a:buChar char=""/>
            </a:pPr>
            <a:r>
              <a:rPr lang="en-US" sz="1600" b="1" dirty="0" smtClean="0">
                <a:latin typeface="Calibri" panose="020F0502020204030204" pitchFamily="34" charset="0"/>
              </a:rPr>
              <a:t>Fingerprint Scans</a:t>
            </a:r>
            <a:r>
              <a:rPr lang="en-US" sz="1600" dirty="0" smtClean="0">
                <a:latin typeface="Calibri" panose="020F0502020204030204" pitchFamily="34" charset="0"/>
              </a:rPr>
              <a:t> – Images of fingerprints are compared against previously scanned fingerprints stored in a database; if they match then access is allowed. </a:t>
            </a:r>
            <a:r>
              <a:rPr lang="en-US" sz="1600" dirty="0">
                <a:latin typeface="Calibri" panose="020F0502020204030204" pitchFamily="34" charset="0"/>
              </a:rPr>
              <a:t>The system compared patterns of ‘ridges’ and ‘valleys</a:t>
            </a:r>
            <a:r>
              <a:rPr lang="en-US" sz="1600" dirty="0" smtClean="0">
                <a:latin typeface="Calibri" panose="020F0502020204030204" pitchFamily="34" charset="0"/>
              </a:rPr>
              <a:t>’, which are fairly unique (accuracy is about 1 in 500)</a:t>
            </a:r>
          </a:p>
          <a:p>
            <a:pPr marL="234950" indent="-234950">
              <a:buClr>
                <a:srgbClr val="00B050"/>
              </a:buClr>
              <a:buSzPct val="93000"/>
              <a:buFont typeface="Wingdings 3" panose="05040102010807070707" pitchFamily="18" charset="2"/>
              <a:buChar char=""/>
            </a:pPr>
            <a:r>
              <a:rPr lang="en-US" sz="1600" dirty="0" smtClean="0">
                <a:latin typeface="Calibri" panose="020F0502020204030204" pitchFamily="34" charset="0"/>
              </a:rPr>
              <a:t>An example of this would be a security method for entering a building. Fingerprint scanning techniques have the following application advantages:</a:t>
            </a:r>
          </a:p>
          <a:p>
            <a:pPr marL="568325" indent="-285750">
              <a:buClr>
                <a:srgbClr val="00B050"/>
              </a:buClr>
              <a:buSzPct val="110000"/>
              <a:buFont typeface="Arial" panose="020B0604020202020204" pitchFamily="34" charset="0"/>
              <a:buChar char="•"/>
            </a:pPr>
            <a:r>
              <a:rPr lang="en-US" sz="1600" dirty="0" smtClean="0">
                <a:latin typeface="Calibri" panose="020F0502020204030204" pitchFamily="34" charset="0"/>
              </a:rPr>
              <a:t>Everybody’s fingerprints are unique, therefor this technique would improve security since it would be difficult to replicate.</a:t>
            </a:r>
          </a:p>
          <a:p>
            <a:pPr marL="568325" indent="-285750">
              <a:buClr>
                <a:srgbClr val="00B050"/>
              </a:buClr>
              <a:buSzPct val="110000"/>
              <a:buFont typeface="Arial" panose="020B0604020202020204" pitchFamily="34" charset="0"/>
              <a:buChar char="•"/>
            </a:pPr>
            <a:r>
              <a:rPr lang="en-US" sz="1600" dirty="0" smtClean="0">
                <a:latin typeface="Calibri" panose="020F0502020204030204" pitchFamily="34" charset="0"/>
              </a:rPr>
              <a:t>Other security devices (such as magnetic cards) can be lost or stolen, which makes them less effective.</a:t>
            </a:r>
          </a:p>
          <a:p>
            <a:pPr marL="568325" indent="-285750">
              <a:buClr>
                <a:srgbClr val="00B050"/>
              </a:buClr>
              <a:buSzPct val="110000"/>
              <a:buFont typeface="Arial" panose="020B0604020202020204" pitchFamily="34" charset="0"/>
              <a:buChar char="•"/>
            </a:pPr>
            <a:r>
              <a:rPr lang="en-US" sz="1600" dirty="0" smtClean="0">
                <a:latin typeface="Calibri" panose="020F0502020204030204" pitchFamily="34" charset="0"/>
              </a:rPr>
              <a:t>It would be impossible to ‘sign in’ for someone else since the fingerprints would </a:t>
            </a:r>
            <a:br>
              <a:rPr lang="en-US" sz="1600" dirty="0" smtClean="0">
                <a:latin typeface="Calibri" panose="020F0502020204030204" pitchFamily="34" charset="0"/>
              </a:rPr>
            </a:br>
            <a:r>
              <a:rPr lang="en-US" sz="1600" dirty="0" smtClean="0">
                <a:latin typeface="Calibri" panose="020F0502020204030204" pitchFamily="34" charset="0"/>
              </a:rPr>
              <a:t>match up to one person only in the database</a:t>
            </a:r>
          </a:p>
          <a:p>
            <a:pPr marL="568325" indent="-285750">
              <a:buClr>
                <a:srgbClr val="00B050"/>
              </a:buClr>
              <a:buSzPct val="110000"/>
              <a:buFont typeface="Arial" panose="020B0604020202020204" pitchFamily="34" charset="0"/>
              <a:buChar char="•"/>
            </a:pPr>
            <a:r>
              <a:rPr lang="en-US" sz="1600" dirty="0" smtClean="0">
                <a:latin typeface="Calibri" panose="020F0502020204030204" pitchFamily="34" charset="0"/>
              </a:rPr>
              <a:t>Fingerprints can’t be misplaced.</a:t>
            </a:r>
          </a:p>
          <a:p>
            <a:pPr marL="234950" indent="-234950">
              <a:buClr>
                <a:srgbClr val="00B050"/>
              </a:buClr>
              <a:buSzPct val="93000"/>
              <a:buFont typeface="Wingdings 3" panose="05040102010807070707" pitchFamily="18" charset="2"/>
              <a:buChar char=""/>
            </a:pPr>
            <a:r>
              <a:rPr lang="en-US" sz="1600" dirty="0" smtClean="0">
                <a:latin typeface="Calibri" panose="020F0502020204030204" pitchFamily="34" charset="0"/>
              </a:rPr>
              <a:t>Disadvantages include:</a:t>
            </a:r>
          </a:p>
          <a:p>
            <a:pPr marL="568325" indent="-285750">
              <a:buClr>
                <a:srgbClr val="00B050"/>
              </a:buClr>
              <a:buSzPct val="110000"/>
              <a:buFont typeface="Arial" panose="020B0604020202020204" pitchFamily="34" charset="0"/>
              <a:buChar char="•"/>
            </a:pPr>
            <a:r>
              <a:rPr lang="en-US" sz="1600" dirty="0" smtClean="0">
                <a:latin typeface="Calibri" panose="020F0502020204030204" pitchFamily="34" charset="0"/>
              </a:rPr>
              <a:t>Relatively expensive to install and set up</a:t>
            </a:r>
          </a:p>
          <a:p>
            <a:pPr marL="568325" indent="-285750">
              <a:buClr>
                <a:srgbClr val="00B050"/>
              </a:buClr>
              <a:buSzPct val="110000"/>
              <a:buFont typeface="Arial" panose="020B0604020202020204" pitchFamily="34" charset="0"/>
              <a:buChar char="•"/>
            </a:pPr>
            <a:r>
              <a:rPr lang="en-US" sz="1600" dirty="0" smtClean="0">
                <a:latin typeface="Calibri" panose="020F0502020204030204" pitchFamily="34" charset="0"/>
              </a:rPr>
              <a:t>If a person’s fingers are damaged through an injury, this can have an effect on accuracy</a:t>
            </a:r>
          </a:p>
          <a:p>
            <a:pPr marL="568325" indent="-285750">
              <a:buClr>
                <a:srgbClr val="00B050"/>
              </a:buClr>
              <a:buSzPct val="110000"/>
              <a:buFont typeface="Arial" panose="020B0604020202020204" pitchFamily="34" charset="0"/>
              <a:buChar char="•"/>
            </a:pPr>
            <a:r>
              <a:rPr lang="en-US" sz="1600" dirty="0" smtClean="0">
                <a:latin typeface="Calibri" panose="020F0502020204030204" pitchFamily="34" charset="0"/>
              </a:rPr>
              <a:t>Some people will regard it as an infringement of liberties.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5129942"/>
            <a:ext cx="1990932" cy="963354"/>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0789" r="8051"/>
          <a:stretch/>
        </p:blipFill>
        <p:spPr>
          <a:xfrm>
            <a:off x="7715061" y="4710244"/>
            <a:ext cx="1177419" cy="1383052"/>
          </a:xfrm>
          <a:prstGeom prst="rect">
            <a:avLst/>
          </a:prstGeom>
        </p:spPr>
      </p:pic>
      <p:sp>
        <p:nvSpPr>
          <p:cNvPr id="8" name="Title 1"/>
          <p:cNvSpPr>
            <a:spLocks noGrp="1"/>
          </p:cNvSpPr>
          <p:nvPr>
            <p:ph type="title"/>
          </p:nvPr>
        </p:nvSpPr>
        <p:spPr>
          <a:xfrm>
            <a:off x="35496" y="44624"/>
            <a:ext cx="8928992" cy="576064"/>
          </a:xfrm>
        </p:spPr>
        <p:txBody>
          <a:bodyPr>
            <a:noAutofit/>
          </a:bodyPr>
          <a:lstStyle/>
          <a:p>
            <a:r>
              <a:rPr lang="en-GB" sz="4000" dirty="0" smtClean="0"/>
              <a:t>5.4 - Digital Security – Biometrics</a:t>
            </a:r>
            <a:endParaRPr lang="en-GB" sz="4000" b="1" dirty="0" smtClean="0"/>
          </a:p>
        </p:txBody>
      </p:sp>
    </p:spTree>
    <p:extLst>
      <p:ext uri="{BB962C8B-B14F-4D97-AF65-F5344CB8AC3E}">
        <p14:creationId xmlns:p14="http://schemas.microsoft.com/office/powerpoint/2010/main" val="1484129704"/>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8496944" cy="1477328"/>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b="1" dirty="0" smtClean="0">
                <a:latin typeface="Calibri" panose="020F0502020204030204" pitchFamily="34" charset="0"/>
              </a:rPr>
              <a:t>Retina Scans</a:t>
            </a:r>
            <a:r>
              <a:rPr lang="en-US" dirty="0" smtClean="0">
                <a:latin typeface="Calibri" panose="020F0502020204030204" pitchFamily="34" charset="0"/>
              </a:rPr>
              <a:t> – These use Infrared light to scan the unique pattern of blood vessels in the retina (at the back of the eye). It is un unpleasant technique, requiring a person to sit totally still for 10-15 seconds while the scan takes place. It is very secure as nobody has yet found a way to duplicate blood vessel patterns (the accuracy is about 1 in 10m)</a:t>
            </a:r>
          </a:p>
          <a:p>
            <a:pPr marL="234950" indent="-234950">
              <a:buClr>
                <a:srgbClr val="00B050"/>
              </a:buClr>
              <a:buSzPct val="93000"/>
              <a:buFont typeface="Wingdings 3" panose="05040102010807070707" pitchFamily="18" charset="2"/>
              <a:buChar char=""/>
            </a:pPr>
            <a:r>
              <a:rPr lang="en-US" b="1" dirty="0" smtClean="0">
                <a:latin typeface="Calibri" panose="020F0502020204030204" pitchFamily="34" charset="0"/>
              </a:rPr>
              <a:t>Table 8.3 </a:t>
            </a:r>
            <a:r>
              <a:rPr lang="en-US" dirty="0" smtClean="0">
                <a:latin typeface="Calibri" panose="020F0502020204030204" pitchFamily="34" charset="0"/>
              </a:rPr>
              <a:t>– Comparison of the common biometric techniques.</a:t>
            </a:r>
          </a:p>
        </p:txBody>
      </p:sp>
      <p:graphicFrame>
        <p:nvGraphicFramePr>
          <p:cNvPr id="2" name="Table 1"/>
          <p:cNvGraphicFramePr>
            <a:graphicFrameLocks noGrp="1"/>
          </p:cNvGraphicFramePr>
          <p:nvPr>
            <p:extLst/>
          </p:nvPr>
        </p:nvGraphicFramePr>
        <p:xfrm>
          <a:off x="343159" y="2708920"/>
          <a:ext cx="8405304" cy="3611880"/>
        </p:xfrm>
        <a:graphic>
          <a:graphicData uri="http://schemas.openxmlformats.org/drawingml/2006/table">
            <a:tbl>
              <a:tblPr firstRow="1" bandRow="1">
                <a:tableStyleId>{5C22544A-7EE6-4342-B048-85BDC9FD1C3A}</a:tableStyleId>
              </a:tblPr>
              <a:tblGrid>
                <a:gridCol w="1348521"/>
                <a:gridCol w="1453247"/>
                <a:gridCol w="1211049"/>
                <a:gridCol w="1368152"/>
                <a:gridCol w="1224136"/>
                <a:gridCol w="1800199"/>
              </a:tblGrid>
              <a:tr h="206276">
                <a:tc>
                  <a:txBody>
                    <a:bodyPr/>
                    <a:lstStyle/>
                    <a:p>
                      <a:r>
                        <a:rPr lang="en-US" sz="1500" kern="1200" dirty="0" smtClean="0">
                          <a:solidFill>
                            <a:schemeClr val="tx1"/>
                          </a:solidFill>
                          <a:latin typeface="Calibri" panose="020F0502020204030204" pitchFamily="34" charset="0"/>
                          <a:ea typeface="+mn-ea"/>
                          <a:cs typeface="+mn-cs"/>
                        </a:rPr>
                        <a:t>Biometric Technique</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Comparative accuracy</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Comparative cost</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Devices needed</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Social Acceptability</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What can interfere with the process</a:t>
                      </a:r>
                      <a:endParaRPr lang="en-GB" sz="1500" kern="1200" dirty="0">
                        <a:solidFill>
                          <a:schemeClr val="tx1"/>
                        </a:solidFill>
                        <a:latin typeface="Calibri" panose="020F0502020204030204" pitchFamily="34" charset="0"/>
                        <a:ea typeface="+mn-ea"/>
                        <a:cs typeface="+mn-cs"/>
                      </a:endParaRPr>
                    </a:p>
                  </a:txBody>
                  <a:tcPr/>
                </a:tc>
              </a:tr>
              <a:tr h="206276">
                <a:tc>
                  <a:txBody>
                    <a:bodyPr/>
                    <a:lstStyle/>
                    <a:p>
                      <a:r>
                        <a:rPr lang="en-US" sz="1500" kern="1200" dirty="0" smtClean="0">
                          <a:solidFill>
                            <a:schemeClr val="tx1"/>
                          </a:solidFill>
                          <a:latin typeface="Calibri" panose="020F0502020204030204" pitchFamily="34" charset="0"/>
                          <a:ea typeface="+mn-ea"/>
                          <a:cs typeface="+mn-cs"/>
                        </a:rPr>
                        <a:t>Fingerprint scans</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High accuracy</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Medium</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Scanner</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Medium</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Damaged fingers (e.g. cuts)</a:t>
                      </a:r>
                      <a:endParaRPr lang="en-GB" sz="1500" kern="1200" dirty="0">
                        <a:solidFill>
                          <a:schemeClr val="tx1"/>
                        </a:solidFill>
                        <a:latin typeface="Calibri" panose="020F0502020204030204" pitchFamily="34" charset="0"/>
                        <a:ea typeface="+mn-ea"/>
                        <a:cs typeface="+mn-cs"/>
                      </a:endParaRPr>
                    </a:p>
                  </a:txBody>
                  <a:tcPr/>
                </a:tc>
              </a:tr>
              <a:tr h="206276">
                <a:tc>
                  <a:txBody>
                    <a:bodyPr/>
                    <a:lstStyle/>
                    <a:p>
                      <a:r>
                        <a:rPr lang="en-US" sz="1500" kern="1200" dirty="0" smtClean="0">
                          <a:solidFill>
                            <a:schemeClr val="tx1"/>
                          </a:solidFill>
                          <a:latin typeface="Calibri" panose="020F0502020204030204" pitchFamily="34" charset="0"/>
                          <a:ea typeface="+mn-ea"/>
                          <a:cs typeface="+mn-cs"/>
                        </a:rPr>
                        <a:t>Signature recognition</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High accuracy</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Medium</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An optical</a:t>
                      </a:r>
                      <a:r>
                        <a:rPr lang="en-US" sz="1500" kern="1200" baseline="0" dirty="0" smtClean="0">
                          <a:solidFill>
                            <a:schemeClr val="tx1"/>
                          </a:solidFill>
                          <a:latin typeface="Calibri" panose="020F0502020204030204" pitchFamily="34" charset="0"/>
                          <a:ea typeface="+mn-ea"/>
                          <a:cs typeface="+mn-cs"/>
                        </a:rPr>
                        <a:t> pen</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High</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Signatures can change with time</a:t>
                      </a:r>
                      <a:endParaRPr lang="en-GB" sz="1500" kern="1200" dirty="0">
                        <a:solidFill>
                          <a:schemeClr val="tx1"/>
                        </a:solidFill>
                        <a:latin typeface="Calibri" panose="020F0502020204030204" pitchFamily="34" charset="0"/>
                        <a:ea typeface="+mn-ea"/>
                        <a:cs typeface="+mn-cs"/>
                      </a:endParaRPr>
                    </a:p>
                  </a:txBody>
                  <a:tcPr/>
                </a:tc>
              </a:tr>
              <a:tr h="206276">
                <a:tc>
                  <a:txBody>
                    <a:bodyPr/>
                    <a:lstStyle/>
                    <a:p>
                      <a:r>
                        <a:rPr lang="en-US" sz="1500" kern="1200" dirty="0" smtClean="0">
                          <a:solidFill>
                            <a:schemeClr val="tx1"/>
                          </a:solidFill>
                          <a:latin typeface="Calibri" panose="020F0502020204030204" pitchFamily="34" charset="0"/>
                          <a:ea typeface="+mn-ea"/>
                          <a:cs typeface="+mn-cs"/>
                        </a:rPr>
                        <a:t>Retina Scans</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high accuracy</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High</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Digital Camera</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Low</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Irritation of the eye</a:t>
                      </a:r>
                      <a:endParaRPr lang="en-GB" sz="1500" kern="1200" dirty="0">
                        <a:solidFill>
                          <a:schemeClr val="tx1"/>
                        </a:solidFill>
                        <a:latin typeface="Calibri" panose="020F0502020204030204" pitchFamily="34" charset="0"/>
                        <a:ea typeface="+mn-ea"/>
                        <a:cs typeface="+mn-cs"/>
                      </a:endParaRPr>
                    </a:p>
                  </a:txBody>
                  <a:tcPr/>
                </a:tc>
              </a:tr>
              <a:tr h="206276">
                <a:tc>
                  <a:txBody>
                    <a:bodyPr/>
                    <a:lstStyle/>
                    <a:p>
                      <a:r>
                        <a:rPr lang="en-US" sz="1500" kern="1200" dirty="0" smtClean="0">
                          <a:solidFill>
                            <a:schemeClr val="tx1"/>
                          </a:solidFill>
                          <a:latin typeface="Calibri" panose="020F0502020204030204" pitchFamily="34" charset="0"/>
                          <a:ea typeface="+mn-ea"/>
                          <a:cs typeface="+mn-cs"/>
                        </a:rPr>
                        <a:t>Iris Recognition</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High accuracy</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High</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Digital Camera</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Low</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Wearing of</a:t>
                      </a:r>
                      <a:r>
                        <a:rPr lang="en-US" sz="1500" kern="1200" baseline="0" dirty="0" smtClean="0">
                          <a:solidFill>
                            <a:schemeClr val="tx1"/>
                          </a:solidFill>
                          <a:latin typeface="Calibri" panose="020F0502020204030204" pitchFamily="34" charset="0"/>
                          <a:ea typeface="+mn-ea"/>
                          <a:cs typeface="+mn-cs"/>
                        </a:rPr>
                        <a:t> glasses</a:t>
                      </a:r>
                      <a:endParaRPr lang="en-GB" sz="1500" kern="1200" dirty="0">
                        <a:solidFill>
                          <a:schemeClr val="tx1"/>
                        </a:solidFill>
                        <a:latin typeface="Calibri" panose="020F0502020204030204" pitchFamily="34" charset="0"/>
                        <a:ea typeface="+mn-ea"/>
                        <a:cs typeface="+mn-cs"/>
                      </a:endParaRPr>
                    </a:p>
                  </a:txBody>
                  <a:tcPr/>
                </a:tc>
              </a:tr>
              <a:tr h="206276">
                <a:tc>
                  <a:txBody>
                    <a:bodyPr/>
                    <a:lstStyle/>
                    <a:p>
                      <a:r>
                        <a:rPr lang="en-US" sz="1500" kern="1200" dirty="0" smtClean="0">
                          <a:solidFill>
                            <a:schemeClr val="tx1"/>
                          </a:solidFill>
                          <a:latin typeface="Calibri" panose="020F0502020204030204" pitchFamily="34" charset="0"/>
                          <a:ea typeface="+mn-ea"/>
                          <a:cs typeface="+mn-cs"/>
                        </a:rPr>
                        <a:t>Face Recognition</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Medium-Low accuracy</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Medium</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Digital Camera</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High</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Facial hair or glasses</a:t>
                      </a:r>
                      <a:endParaRPr lang="en-GB" sz="1500" kern="1200" dirty="0">
                        <a:solidFill>
                          <a:schemeClr val="tx1"/>
                        </a:solidFill>
                        <a:latin typeface="Calibri" panose="020F0502020204030204" pitchFamily="34" charset="0"/>
                        <a:ea typeface="+mn-ea"/>
                        <a:cs typeface="+mn-cs"/>
                      </a:endParaRPr>
                    </a:p>
                  </a:txBody>
                  <a:tcPr/>
                </a:tc>
              </a:tr>
              <a:tr h="206276">
                <a:tc>
                  <a:txBody>
                    <a:bodyPr/>
                    <a:lstStyle/>
                    <a:p>
                      <a:r>
                        <a:rPr lang="en-US" sz="1500" kern="1200" dirty="0" smtClean="0">
                          <a:solidFill>
                            <a:schemeClr val="tx1"/>
                          </a:solidFill>
                          <a:latin typeface="Calibri" panose="020F0502020204030204" pitchFamily="34" charset="0"/>
                          <a:ea typeface="+mn-ea"/>
                          <a:cs typeface="+mn-cs"/>
                        </a:rPr>
                        <a:t>Voice Recognition</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Medium accuracy</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Medium</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Microphone</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High</a:t>
                      </a:r>
                      <a:endParaRPr lang="en-GB" sz="1500" kern="1200" dirty="0">
                        <a:solidFill>
                          <a:schemeClr val="tx1"/>
                        </a:solidFill>
                        <a:latin typeface="Calibri" panose="020F0502020204030204" pitchFamily="34" charset="0"/>
                        <a:ea typeface="+mn-ea"/>
                        <a:cs typeface="+mn-cs"/>
                      </a:endParaRPr>
                    </a:p>
                  </a:txBody>
                  <a:tcPr/>
                </a:tc>
                <a:tc>
                  <a:txBody>
                    <a:bodyPr/>
                    <a:lstStyle/>
                    <a:p>
                      <a:r>
                        <a:rPr lang="en-US" sz="1500" kern="1200" dirty="0" smtClean="0">
                          <a:solidFill>
                            <a:schemeClr val="tx1"/>
                          </a:solidFill>
                          <a:latin typeface="Calibri" panose="020F0502020204030204" pitchFamily="34" charset="0"/>
                          <a:ea typeface="+mn-ea"/>
                          <a:cs typeface="+mn-cs"/>
                        </a:rPr>
                        <a:t>Background noise or having a cold</a:t>
                      </a:r>
                      <a:endParaRPr lang="en-GB" sz="1500" kern="1200" dirty="0">
                        <a:solidFill>
                          <a:schemeClr val="tx1"/>
                        </a:solidFill>
                        <a:latin typeface="Calibri" panose="020F0502020204030204" pitchFamily="34" charset="0"/>
                        <a:ea typeface="+mn-ea"/>
                        <a:cs typeface="+mn-cs"/>
                      </a:endParaRPr>
                    </a:p>
                  </a:txBody>
                  <a:tcPr/>
                </a:tc>
              </a:tr>
            </a:tbl>
          </a:graphicData>
        </a:graphic>
      </p:graphicFrame>
      <p:sp>
        <p:nvSpPr>
          <p:cNvPr id="8" name="Title 1"/>
          <p:cNvSpPr>
            <a:spLocks noGrp="1"/>
          </p:cNvSpPr>
          <p:nvPr>
            <p:ph type="title"/>
          </p:nvPr>
        </p:nvSpPr>
        <p:spPr/>
        <p:txBody>
          <a:bodyPr>
            <a:noAutofit/>
          </a:bodyPr>
          <a:lstStyle/>
          <a:p>
            <a:r>
              <a:rPr lang="en-GB" sz="4000" dirty="0" smtClean="0"/>
              <a:t>5.4 - Digital Security – Biometrics</a:t>
            </a:r>
            <a:endParaRPr lang="en-GB" sz="4000" b="1" dirty="0" smtClean="0"/>
          </a:p>
        </p:txBody>
      </p:sp>
    </p:spTree>
    <p:extLst>
      <p:ext uri="{BB962C8B-B14F-4D97-AF65-F5344CB8AC3E}">
        <p14:creationId xmlns:p14="http://schemas.microsoft.com/office/powerpoint/2010/main" val="1127572833"/>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8496944" cy="338554"/>
          </a:xfrm>
          <a:prstGeom prst="rect">
            <a:avLst/>
          </a:prstGeom>
        </p:spPr>
        <p:txBody>
          <a:bodyPr wrap="square">
            <a:spAutoFit/>
          </a:bodyPr>
          <a:lstStyle/>
          <a:p>
            <a:pPr marL="234950" indent="-234950">
              <a:buClr>
                <a:srgbClr val="00B050"/>
              </a:buClr>
              <a:buSzPct val="93000"/>
              <a:buFont typeface="Wingdings 3" panose="05040102010807070707" pitchFamily="18" charset="2"/>
              <a:buChar char=""/>
            </a:pPr>
            <a:r>
              <a:rPr lang="en-US" sz="1600" b="1" dirty="0" smtClean="0">
                <a:latin typeface="Calibri" panose="020F0502020204030204" pitchFamily="34" charset="0"/>
              </a:rPr>
              <a:t>Table 8.4 </a:t>
            </a:r>
            <a:r>
              <a:rPr lang="en-US" sz="1600" dirty="0" smtClean="0">
                <a:latin typeface="Calibri" panose="020F0502020204030204" pitchFamily="34" charset="0"/>
              </a:rPr>
              <a:t>– Comparison of the advantages and disadvantages of 6 common biometric techniques.</a:t>
            </a:r>
          </a:p>
        </p:txBody>
      </p:sp>
      <p:graphicFrame>
        <p:nvGraphicFramePr>
          <p:cNvPr id="2" name="Table 1"/>
          <p:cNvGraphicFramePr>
            <a:graphicFrameLocks noGrp="1"/>
          </p:cNvGraphicFramePr>
          <p:nvPr>
            <p:extLst/>
          </p:nvPr>
        </p:nvGraphicFramePr>
        <p:xfrm>
          <a:off x="343159" y="1548760"/>
          <a:ext cx="8477313" cy="5029200"/>
        </p:xfrm>
        <a:graphic>
          <a:graphicData uri="http://schemas.openxmlformats.org/drawingml/2006/table">
            <a:tbl>
              <a:tblPr firstRow="1" bandRow="1">
                <a:tableStyleId>{5C22544A-7EE6-4342-B048-85BDC9FD1C3A}</a:tableStyleId>
              </a:tblPr>
              <a:tblGrid>
                <a:gridCol w="988481"/>
                <a:gridCol w="3456384"/>
                <a:gridCol w="4032448"/>
              </a:tblGrid>
              <a:tr h="284386">
                <a:tc>
                  <a:txBody>
                    <a:bodyPr/>
                    <a:lstStyle/>
                    <a:p>
                      <a:r>
                        <a:rPr lang="en-US" sz="1200" b="1" kern="1200" dirty="0" smtClean="0">
                          <a:solidFill>
                            <a:schemeClr val="tx1"/>
                          </a:solidFill>
                          <a:latin typeface="Calibri" panose="020F0502020204030204" pitchFamily="34" charset="0"/>
                          <a:ea typeface="+mn-ea"/>
                          <a:cs typeface="+mn-cs"/>
                        </a:rPr>
                        <a:t>Biometric Technique</a:t>
                      </a:r>
                      <a:endParaRPr lang="en-GB" sz="1200" b="1" kern="1200" dirty="0">
                        <a:solidFill>
                          <a:schemeClr val="tx1"/>
                        </a:solidFill>
                        <a:latin typeface="Calibri" panose="020F0502020204030204" pitchFamily="34" charset="0"/>
                        <a:ea typeface="+mn-ea"/>
                        <a:cs typeface="+mn-cs"/>
                      </a:endParaRPr>
                    </a:p>
                  </a:txBody>
                  <a:tcPr/>
                </a:tc>
                <a:tc>
                  <a:txBody>
                    <a:bodyPr/>
                    <a:lstStyle/>
                    <a:p>
                      <a:r>
                        <a:rPr lang="en-US" sz="1200" kern="1200" dirty="0" smtClean="0">
                          <a:solidFill>
                            <a:schemeClr val="tx1"/>
                          </a:solidFill>
                          <a:latin typeface="Calibri" panose="020F0502020204030204" pitchFamily="34" charset="0"/>
                          <a:ea typeface="+mn-ea"/>
                          <a:cs typeface="+mn-cs"/>
                        </a:rPr>
                        <a:t>Advantages</a:t>
                      </a:r>
                      <a:endParaRPr lang="en-GB" sz="1200" kern="1200" dirty="0">
                        <a:solidFill>
                          <a:schemeClr val="tx1"/>
                        </a:solidFill>
                        <a:latin typeface="Calibri" panose="020F0502020204030204" pitchFamily="34" charset="0"/>
                        <a:ea typeface="+mn-ea"/>
                        <a:cs typeface="+mn-cs"/>
                      </a:endParaRPr>
                    </a:p>
                  </a:txBody>
                  <a:tcPr/>
                </a:tc>
                <a:tc>
                  <a:txBody>
                    <a:bodyPr/>
                    <a:lstStyle/>
                    <a:p>
                      <a:r>
                        <a:rPr lang="en-US" sz="1200" kern="1200" dirty="0" smtClean="0">
                          <a:solidFill>
                            <a:schemeClr val="tx1"/>
                          </a:solidFill>
                          <a:latin typeface="Calibri" panose="020F0502020204030204" pitchFamily="34" charset="0"/>
                          <a:ea typeface="+mn-ea"/>
                          <a:cs typeface="+mn-cs"/>
                        </a:rPr>
                        <a:t>Disadvantages</a:t>
                      </a:r>
                      <a:endParaRPr lang="en-GB" sz="1200" kern="1200" dirty="0">
                        <a:solidFill>
                          <a:schemeClr val="tx1"/>
                        </a:solidFill>
                        <a:latin typeface="Calibri" panose="020F0502020204030204" pitchFamily="34" charset="0"/>
                        <a:ea typeface="+mn-ea"/>
                        <a:cs typeface="+mn-cs"/>
                      </a:endParaRPr>
                    </a:p>
                  </a:txBody>
                  <a:tcPr/>
                </a:tc>
              </a:tr>
              <a:tr h="284386">
                <a:tc>
                  <a:txBody>
                    <a:bodyPr/>
                    <a:lstStyle/>
                    <a:p>
                      <a:r>
                        <a:rPr lang="en-US" sz="1200" b="1" kern="1200" dirty="0" smtClean="0">
                          <a:solidFill>
                            <a:schemeClr val="tx1"/>
                          </a:solidFill>
                          <a:latin typeface="Calibri" panose="020F0502020204030204" pitchFamily="34" charset="0"/>
                          <a:ea typeface="+mn-ea"/>
                          <a:cs typeface="+mn-cs"/>
                        </a:rPr>
                        <a:t>Fingerprint scans</a:t>
                      </a:r>
                      <a:endParaRPr lang="en-GB" sz="1200" b="1"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One of the most developed biometric techniques</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Very high accuracy</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Very easy to use</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Relatively small storage</a:t>
                      </a:r>
                      <a:r>
                        <a:rPr lang="en-US" sz="1200" kern="1200" baseline="0" dirty="0" smtClean="0">
                          <a:solidFill>
                            <a:schemeClr val="tx1"/>
                          </a:solidFill>
                          <a:latin typeface="Calibri" panose="020F0502020204030204" pitchFamily="34" charset="0"/>
                          <a:ea typeface="+mn-ea"/>
                          <a:cs typeface="+mn-cs"/>
                        </a:rPr>
                        <a:t> requirements for the biometric data created</a:t>
                      </a:r>
                      <a:endParaRPr lang="en-GB" sz="1200"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For some</a:t>
                      </a:r>
                      <a:r>
                        <a:rPr lang="en-US" sz="1200" kern="1200" baseline="0" dirty="0" smtClean="0">
                          <a:solidFill>
                            <a:schemeClr val="tx1"/>
                          </a:solidFill>
                          <a:latin typeface="Calibri" panose="020F0502020204030204" pitchFamily="34" charset="0"/>
                          <a:ea typeface="+mn-ea"/>
                          <a:cs typeface="+mn-cs"/>
                        </a:rPr>
                        <a:t> people it is very intrusive since it is still related to criminal activity</a:t>
                      </a:r>
                    </a:p>
                    <a:p>
                      <a:pPr marL="234950" indent="-234950">
                        <a:buClr>
                          <a:srgbClr val="00B050"/>
                        </a:buClr>
                        <a:buFont typeface="Arial" panose="020B0604020202020204" pitchFamily="34" charset="0"/>
                        <a:buChar char="•"/>
                      </a:pPr>
                      <a:r>
                        <a:rPr lang="en-US" sz="1200" kern="1200" baseline="0" dirty="0" smtClean="0">
                          <a:solidFill>
                            <a:schemeClr val="tx1"/>
                          </a:solidFill>
                          <a:latin typeface="Calibri" panose="020F0502020204030204" pitchFamily="34" charset="0"/>
                          <a:ea typeface="+mn-ea"/>
                          <a:cs typeface="+mn-cs"/>
                        </a:rPr>
                        <a:t>It can make mistakes if the skin is damaged (cuts)</a:t>
                      </a:r>
                      <a:endParaRPr lang="en-GB" sz="1200" kern="1200" dirty="0">
                        <a:solidFill>
                          <a:schemeClr val="tx1"/>
                        </a:solidFill>
                        <a:latin typeface="Calibri" panose="020F0502020204030204" pitchFamily="34" charset="0"/>
                        <a:ea typeface="+mn-ea"/>
                        <a:cs typeface="+mn-cs"/>
                      </a:endParaRPr>
                    </a:p>
                  </a:txBody>
                  <a:tcPr/>
                </a:tc>
              </a:tr>
              <a:tr h="284386">
                <a:tc>
                  <a:txBody>
                    <a:bodyPr/>
                    <a:lstStyle/>
                    <a:p>
                      <a:r>
                        <a:rPr lang="en-US" sz="1200" b="1" kern="1200" dirty="0" smtClean="0">
                          <a:solidFill>
                            <a:schemeClr val="tx1"/>
                          </a:solidFill>
                          <a:latin typeface="Calibri" panose="020F0502020204030204" pitchFamily="34" charset="0"/>
                          <a:ea typeface="+mn-ea"/>
                          <a:cs typeface="+mn-cs"/>
                        </a:rPr>
                        <a:t>Signature recognition</a:t>
                      </a:r>
                      <a:endParaRPr lang="en-GB" sz="1200" b="1"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Non-intrusive</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Requires very little time to verify (about 5 secs)</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Relatively low cost technology</a:t>
                      </a:r>
                      <a:endParaRPr lang="en-GB" sz="1200"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If individuals do not sign their names in a consistent manner there may be signature recognition problems</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High error rate (1 in 50)</a:t>
                      </a:r>
                      <a:endParaRPr lang="en-GB" sz="1200" kern="1200" dirty="0">
                        <a:solidFill>
                          <a:schemeClr val="tx1"/>
                        </a:solidFill>
                        <a:latin typeface="Calibri" panose="020F0502020204030204" pitchFamily="34" charset="0"/>
                        <a:ea typeface="+mn-ea"/>
                        <a:cs typeface="+mn-cs"/>
                      </a:endParaRPr>
                    </a:p>
                  </a:txBody>
                  <a:tcPr/>
                </a:tc>
              </a:tr>
              <a:tr h="165892">
                <a:tc>
                  <a:txBody>
                    <a:bodyPr/>
                    <a:lstStyle/>
                    <a:p>
                      <a:r>
                        <a:rPr lang="en-US" sz="1200" b="1" kern="1200" dirty="0" smtClean="0">
                          <a:solidFill>
                            <a:schemeClr val="tx1"/>
                          </a:solidFill>
                          <a:latin typeface="Calibri" panose="020F0502020204030204" pitchFamily="34" charset="0"/>
                          <a:ea typeface="+mn-ea"/>
                          <a:cs typeface="+mn-cs"/>
                        </a:rPr>
                        <a:t>Retina Scans</a:t>
                      </a:r>
                      <a:endParaRPr lang="en-GB" sz="1200" b="1"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Very high accuracy</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No known way to replicate a person’s retina</a:t>
                      </a:r>
                      <a:endParaRPr lang="en-GB" sz="1200"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It is very intrusive</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It</a:t>
                      </a:r>
                      <a:r>
                        <a:rPr lang="en-US" sz="1200" kern="1200" baseline="0" dirty="0" smtClean="0">
                          <a:solidFill>
                            <a:schemeClr val="tx1"/>
                          </a:solidFill>
                          <a:latin typeface="Calibri" panose="020F0502020204030204" pitchFamily="34" charset="0"/>
                          <a:ea typeface="+mn-ea"/>
                          <a:cs typeface="+mn-cs"/>
                        </a:rPr>
                        <a:t> can be relatively slow to verify retina scans with stored scans</a:t>
                      </a:r>
                    </a:p>
                    <a:p>
                      <a:pPr marL="234950" indent="-234950">
                        <a:buClr>
                          <a:srgbClr val="00B050"/>
                        </a:buClr>
                        <a:buFont typeface="Arial" panose="020B0604020202020204" pitchFamily="34" charset="0"/>
                        <a:buChar char="•"/>
                      </a:pPr>
                      <a:r>
                        <a:rPr lang="en-US" sz="1200" kern="1200" baseline="0" dirty="0" smtClean="0">
                          <a:solidFill>
                            <a:schemeClr val="tx1"/>
                          </a:solidFill>
                          <a:latin typeface="Calibri" panose="020F0502020204030204" pitchFamily="34" charset="0"/>
                          <a:ea typeface="+mn-ea"/>
                          <a:cs typeface="+mn-cs"/>
                        </a:rPr>
                        <a:t>Very expensive to install and set up</a:t>
                      </a:r>
                      <a:endParaRPr lang="en-GB" sz="1200" kern="1200" dirty="0">
                        <a:solidFill>
                          <a:schemeClr val="tx1"/>
                        </a:solidFill>
                        <a:latin typeface="Calibri" panose="020F0502020204030204" pitchFamily="34" charset="0"/>
                        <a:ea typeface="+mn-ea"/>
                        <a:cs typeface="+mn-cs"/>
                      </a:endParaRPr>
                    </a:p>
                  </a:txBody>
                  <a:tcPr/>
                </a:tc>
              </a:tr>
              <a:tr h="284386">
                <a:tc>
                  <a:txBody>
                    <a:bodyPr/>
                    <a:lstStyle/>
                    <a:p>
                      <a:r>
                        <a:rPr lang="en-US" sz="1200" b="1" kern="1200" dirty="0" smtClean="0">
                          <a:solidFill>
                            <a:schemeClr val="tx1"/>
                          </a:solidFill>
                          <a:latin typeface="Calibri" panose="020F0502020204030204" pitchFamily="34" charset="0"/>
                          <a:ea typeface="+mn-ea"/>
                          <a:cs typeface="+mn-cs"/>
                        </a:rPr>
                        <a:t>Iris Recognition</a:t>
                      </a:r>
                      <a:endParaRPr lang="en-GB" sz="1200" b="1"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Very high accuracy</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Verification time is</a:t>
                      </a:r>
                      <a:r>
                        <a:rPr lang="en-US" sz="1200" kern="1200" baseline="0" dirty="0" smtClean="0">
                          <a:solidFill>
                            <a:schemeClr val="tx1"/>
                          </a:solidFill>
                          <a:latin typeface="Calibri" panose="020F0502020204030204" pitchFamily="34" charset="0"/>
                          <a:ea typeface="+mn-ea"/>
                          <a:cs typeface="+mn-cs"/>
                        </a:rPr>
                        <a:t> generally less than 5 secs</a:t>
                      </a:r>
                      <a:endParaRPr lang="en-GB" sz="1200"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Very intrusive</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Uses a lot of memory for the data</a:t>
                      </a:r>
                      <a:r>
                        <a:rPr lang="en-US" sz="1200" kern="1200" baseline="0" dirty="0" smtClean="0">
                          <a:solidFill>
                            <a:schemeClr val="tx1"/>
                          </a:solidFill>
                          <a:latin typeface="Calibri" panose="020F0502020204030204" pitchFamily="34" charset="0"/>
                          <a:ea typeface="+mn-ea"/>
                          <a:cs typeface="+mn-cs"/>
                        </a:rPr>
                        <a:t> to be stored</a:t>
                      </a:r>
                    </a:p>
                    <a:p>
                      <a:pPr marL="234950" marR="0" indent="-2349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lang="en-US" sz="1200" kern="1200" baseline="0" dirty="0" smtClean="0">
                          <a:solidFill>
                            <a:schemeClr val="tx1"/>
                          </a:solidFill>
                          <a:latin typeface="Calibri" panose="020F0502020204030204" pitchFamily="34" charset="0"/>
                          <a:ea typeface="+mn-ea"/>
                          <a:cs typeface="+mn-cs"/>
                        </a:rPr>
                        <a:t>Very expensive to install and set up</a:t>
                      </a:r>
                      <a:endParaRPr lang="en-GB" sz="1200" kern="1200" dirty="0" smtClean="0">
                        <a:solidFill>
                          <a:schemeClr val="tx1"/>
                        </a:solidFill>
                        <a:latin typeface="Calibri" panose="020F0502020204030204" pitchFamily="34" charset="0"/>
                        <a:ea typeface="+mn-ea"/>
                        <a:cs typeface="+mn-cs"/>
                      </a:endParaRPr>
                    </a:p>
                  </a:txBody>
                  <a:tcPr/>
                </a:tc>
              </a:tr>
              <a:tr h="284386">
                <a:tc>
                  <a:txBody>
                    <a:bodyPr/>
                    <a:lstStyle/>
                    <a:p>
                      <a:r>
                        <a:rPr lang="en-US" sz="1200" b="1" kern="1200" dirty="0" smtClean="0">
                          <a:solidFill>
                            <a:schemeClr val="tx1"/>
                          </a:solidFill>
                          <a:latin typeface="Calibri" panose="020F0502020204030204" pitchFamily="34" charset="0"/>
                          <a:ea typeface="+mn-ea"/>
                          <a:cs typeface="+mn-cs"/>
                        </a:rPr>
                        <a:t>Face Recognition</a:t>
                      </a:r>
                      <a:endParaRPr lang="en-GB" sz="1200" b="1"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Non-intrusive method</a:t>
                      </a:r>
                    </a:p>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Relatively</a:t>
                      </a:r>
                      <a:r>
                        <a:rPr lang="en-US" sz="1200" kern="1200" baseline="0" dirty="0" smtClean="0">
                          <a:solidFill>
                            <a:schemeClr val="tx1"/>
                          </a:solidFill>
                          <a:latin typeface="Calibri" panose="020F0502020204030204" pitchFamily="34" charset="0"/>
                          <a:ea typeface="+mn-ea"/>
                          <a:cs typeface="+mn-cs"/>
                        </a:rPr>
                        <a:t> inexpensive technology</a:t>
                      </a:r>
                      <a:endParaRPr lang="en-GB" sz="1200"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It is affected by changes in lighting, hair, age and use of glasses</a:t>
                      </a:r>
                      <a:endParaRPr lang="en-GB" sz="1200" kern="1200" dirty="0">
                        <a:solidFill>
                          <a:schemeClr val="tx1"/>
                        </a:solidFill>
                        <a:latin typeface="Calibri" panose="020F0502020204030204" pitchFamily="34" charset="0"/>
                        <a:ea typeface="+mn-ea"/>
                        <a:cs typeface="+mn-cs"/>
                      </a:endParaRPr>
                    </a:p>
                  </a:txBody>
                  <a:tcPr/>
                </a:tc>
              </a:tr>
              <a:tr h="284386">
                <a:tc>
                  <a:txBody>
                    <a:bodyPr/>
                    <a:lstStyle/>
                    <a:p>
                      <a:r>
                        <a:rPr lang="en-US" sz="1200" b="1" kern="1200" dirty="0" smtClean="0">
                          <a:solidFill>
                            <a:schemeClr val="tx1"/>
                          </a:solidFill>
                          <a:latin typeface="Calibri" panose="020F0502020204030204" pitchFamily="34" charset="0"/>
                          <a:ea typeface="+mn-ea"/>
                          <a:cs typeface="+mn-cs"/>
                        </a:rPr>
                        <a:t>Voice Recognition</a:t>
                      </a:r>
                      <a:endParaRPr lang="en-GB" sz="1200" b="1" kern="1200" dirty="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Non-intrusive method</a:t>
                      </a:r>
                    </a:p>
                    <a:p>
                      <a:pPr marL="234950" marR="0" indent="-2349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lang="en-US" sz="1200" kern="1200" dirty="0" smtClean="0">
                          <a:solidFill>
                            <a:schemeClr val="tx1"/>
                          </a:solidFill>
                          <a:latin typeface="Calibri" panose="020F0502020204030204" pitchFamily="34" charset="0"/>
                          <a:ea typeface="+mn-ea"/>
                          <a:cs typeface="+mn-cs"/>
                        </a:rPr>
                        <a:t>Verification takes</a:t>
                      </a:r>
                      <a:r>
                        <a:rPr lang="en-US" sz="1200" kern="1200" baseline="0" dirty="0" smtClean="0">
                          <a:solidFill>
                            <a:schemeClr val="tx1"/>
                          </a:solidFill>
                          <a:latin typeface="Calibri" panose="020F0502020204030204" pitchFamily="34" charset="0"/>
                          <a:ea typeface="+mn-ea"/>
                          <a:cs typeface="+mn-cs"/>
                        </a:rPr>
                        <a:t> less than 5 secs</a:t>
                      </a:r>
                      <a:endParaRPr lang="en-GB" sz="1200" kern="1200" dirty="0" smtClean="0">
                        <a:solidFill>
                          <a:schemeClr val="tx1"/>
                        </a:solidFill>
                        <a:latin typeface="Calibri" panose="020F0502020204030204" pitchFamily="34" charset="0"/>
                        <a:ea typeface="+mn-ea"/>
                        <a:cs typeface="+mn-cs"/>
                      </a:endParaRPr>
                    </a:p>
                    <a:p>
                      <a:pPr marL="234950" marR="0" indent="-2349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lang="en-US" sz="1200" kern="1200" dirty="0" smtClean="0">
                          <a:solidFill>
                            <a:schemeClr val="tx1"/>
                          </a:solidFill>
                          <a:latin typeface="Calibri" panose="020F0502020204030204" pitchFamily="34" charset="0"/>
                          <a:ea typeface="+mn-ea"/>
                          <a:cs typeface="+mn-cs"/>
                        </a:rPr>
                        <a:t>Relatively</a:t>
                      </a:r>
                      <a:r>
                        <a:rPr lang="en-US" sz="1200" kern="1200" baseline="0" dirty="0" smtClean="0">
                          <a:solidFill>
                            <a:schemeClr val="tx1"/>
                          </a:solidFill>
                          <a:latin typeface="Calibri" panose="020F0502020204030204" pitchFamily="34" charset="0"/>
                          <a:ea typeface="+mn-ea"/>
                          <a:cs typeface="+mn-cs"/>
                        </a:rPr>
                        <a:t> inexpensive technology</a:t>
                      </a:r>
                      <a:endParaRPr lang="en-GB" sz="1200" kern="1200" dirty="0" smtClean="0">
                        <a:solidFill>
                          <a:schemeClr val="tx1"/>
                        </a:solidFill>
                        <a:latin typeface="Calibri" panose="020F0502020204030204" pitchFamily="34" charset="0"/>
                        <a:ea typeface="+mn-ea"/>
                        <a:cs typeface="+mn-cs"/>
                      </a:endParaRPr>
                    </a:p>
                  </a:txBody>
                  <a:tcPr/>
                </a:tc>
                <a:tc>
                  <a:txBody>
                    <a:bodyPr/>
                    <a:lstStyle/>
                    <a:p>
                      <a:pPr marL="234950" indent="-234950">
                        <a:buClr>
                          <a:srgbClr val="00B050"/>
                        </a:buClr>
                        <a:buFont typeface="Arial" panose="020B0604020202020204" pitchFamily="34" charset="0"/>
                        <a:buChar char="•"/>
                      </a:pPr>
                      <a:r>
                        <a:rPr lang="en-US" sz="1200" kern="1200" dirty="0" smtClean="0">
                          <a:solidFill>
                            <a:schemeClr val="tx1"/>
                          </a:solidFill>
                          <a:latin typeface="Calibri" panose="020F0502020204030204" pitchFamily="34" charset="0"/>
                          <a:ea typeface="+mn-ea"/>
                          <a:cs typeface="+mn-cs"/>
                        </a:rPr>
                        <a:t>A person’s voice can be recorded</a:t>
                      </a:r>
                      <a:r>
                        <a:rPr lang="en-US" sz="1200" kern="1200" baseline="0" dirty="0" smtClean="0">
                          <a:solidFill>
                            <a:schemeClr val="tx1"/>
                          </a:solidFill>
                          <a:latin typeface="Calibri" panose="020F0502020204030204" pitchFamily="34" charset="0"/>
                          <a:ea typeface="+mn-ea"/>
                          <a:cs typeface="+mn-cs"/>
                        </a:rPr>
                        <a:t> easily and used for unauthorized access</a:t>
                      </a:r>
                    </a:p>
                    <a:p>
                      <a:pPr marL="234950" indent="-234950">
                        <a:buClr>
                          <a:srgbClr val="00B050"/>
                        </a:buClr>
                        <a:buFont typeface="Arial" panose="020B0604020202020204" pitchFamily="34" charset="0"/>
                        <a:buChar char="•"/>
                      </a:pPr>
                      <a:r>
                        <a:rPr lang="en-US" sz="1200" kern="1200" baseline="0" dirty="0" smtClean="0">
                          <a:solidFill>
                            <a:schemeClr val="tx1"/>
                          </a:solidFill>
                          <a:latin typeface="Calibri" panose="020F0502020204030204" pitchFamily="34" charset="0"/>
                          <a:ea typeface="+mn-ea"/>
                          <a:cs typeface="+mn-cs"/>
                        </a:rPr>
                        <a:t>Low Accuracy</a:t>
                      </a:r>
                    </a:p>
                    <a:p>
                      <a:pPr marL="234950" indent="-234950">
                        <a:buClr>
                          <a:srgbClr val="00B050"/>
                        </a:buClr>
                        <a:buFont typeface="Arial" panose="020B0604020202020204" pitchFamily="34" charset="0"/>
                        <a:buChar char="•"/>
                      </a:pPr>
                      <a:r>
                        <a:rPr lang="en-US" sz="1200" kern="1200" baseline="0" dirty="0" smtClean="0">
                          <a:solidFill>
                            <a:schemeClr val="tx1"/>
                          </a:solidFill>
                          <a:latin typeface="Calibri" panose="020F0502020204030204" pitchFamily="34" charset="0"/>
                          <a:ea typeface="+mn-ea"/>
                          <a:cs typeface="+mn-cs"/>
                        </a:rPr>
                        <a:t>An illness, e.g. a cold, can change the pitch of a voice, making absolute voice identification problematic.</a:t>
                      </a:r>
                      <a:endParaRPr lang="en-GB" sz="1200" kern="1200" dirty="0">
                        <a:solidFill>
                          <a:schemeClr val="tx1"/>
                        </a:solidFill>
                        <a:latin typeface="Calibri" panose="020F0502020204030204" pitchFamily="34" charset="0"/>
                        <a:ea typeface="+mn-ea"/>
                        <a:cs typeface="+mn-cs"/>
                      </a:endParaRPr>
                    </a:p>
                  </a:txBody>
                  <a:tcPr/>
                </a:tc>
              </a:tr>
            </a:tbl>
          </a:graphicData>
        </a:graphic>
      </p:graphicFrame>
      <p:sp>
        <p:nvSpPr>
          <p:cNvPr id="8" name="Title 1"/>
          <p:cNvSpPr>
            <a:spLocks noGrp="1"/>
          </p:cNvSpPr>
          <p:nvPr>
            <p:ph type="title"/>
          </p:nvPr>
        </p:nvSpPr>
        <p:spPr>
          <a:xfrm>
            <a:off x="70266" y="72008"/>
            <a:ext cx="8859452" cy="548680"/>
          </a:xfrm>
        </p:spPr>
        <p:txBody>
          <a:bodyPr>
            <a:noAutofit/>
          </a:bodyPr>
          <a:lstStyle/>
          <a:p>
            <a:r>
              <a:rPr lang="en-GB" sz="4000" dirty="0" smtClean="0"/>
              <a:t>5.4 - Digital Security – Biometrics</a:t>
            </a:r>
            <a:endParaRPr lang="en-GB" sz="4000" b="1" dirty="0" smtClean="0"/>
          </a:p>
        </p:txBody>
      </p:sp>
    </p:spTree>
    <p:extLst>
      <p:ext uri="{BB962C8B-B14F-4D97-AF65-F5344CB8AC3E}">
        <p14:creationId xmlns:p14="http://schemas.microsoft.com/office/powerpoint/2010/main" val="1294242238"/>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8496944" cy="5262979"/>
          </a:xfrm>
          <a:prstGeom prst="rect">
            <a:avLst/>
          </a:prstGeom>
        </p:spPr>
        <p:txBody>
          <a:bodyPr wrap="square">
            <a:spAutoFit/>
          </a:bodyPr>
          <a:lstStyle/>
          <a:p>
            <a:pPr>
              <a:buClr>
                <a:srgbClr val="00B050"/>
              </a:buClr>
              <a:buSzPct val="93000"/>
            </a:pPr>
            <a:r>
              <a:rPr lang="en-US" sz="1600" b="1" dirty="0" smtClean="0">
                <a:solidFill>
                  <a:srgbClr val="FF0000"/>
                </a:solidFill>
                <a:latin typeface="Calibri" panose="020F0502020204030204" pitchFamily="34" charset="0"/>
              </a:rPr>
              <a:t>Task 23 – </a:t>
            </a:r>
            <a:r>
              <a:rPr lang="en-US" sz="1600" dirty="0" smtClean="0">
                <a:solidFill>
                  <a:srgbClr val="FF0000"/>
                </a:solidFill>
                <a:latin typeface="Calibri" panose="020F0502020204030204" pitchFamily="34" charset="0"/>
              </a:rPr>
              <a:t>Find out which applications use each of the biometric techniques described in this section. Consider all the advantages and disadvantages of each method and make conclusions about its suitability for the applications you found</a:t>
            </a:r>
            <a:r>
              <a:rPr lang="en-US" sz="1600" dirty="0" smtClean="0">
                <a:latin typeface="Calibri" panose="020F0502020204030204" pitchFamily="34" charset="0"/>
              </a:rPr>
              <a:t>.</a:t>
            </a:r>
            <a:endParaRPr lang="en-US" sz="1600" b="1" dirty="0" smtClean="0">
              <a:latin typeface="Calibri" panose="020F0502020204030204" pitchFamily="34" charset="0"/>
            </a:endParaRPr>
          </a:p>
          <a:p>
            <a:pPr marL="234950" indent="-234950">
              <a:buClr>
                <a:srgbClr val="00B050"/>
              </a:buClr>
              <a:buSzPct val="93000"/>
              <a:buFont typeface="Wingdings 3" panose="05040102010807070707" pitchFamily="18" charset="2"/>
              <a:buChar char=""/>
            </a:pPr>
            <a:r>
              <a:rPr lang="en-US" sz="1600" b="1" dirty="0" smtClean="0">
                <a:latin typeface="Calibri" panose="020F0502020204030204" pitchFamily="34" charset="0"/>
              </a:rPr>
              <a:t>Online Credit Fraud</a:t>
            </a:r>
            <a:r>
              <a:rPr lang="en-US" sz="1600" dirty="0" smtClean="0">
                <a:latin typeface="Calibri" panose="020F0502020204030204" pitchFamily="34" charset="0"/>
              </a:rPr>
              <a:t> – In spite of all the security systems described above, online credit fraud is still too common, It basically happens for the following reasons:</a:t>
            </a:r>
          </a:p>
          <a:p>
            <a:pPr marL="395288" indent="-223838">
              <a:buClr>
                <a:srgbClr val="00B050"/>
              </a:buClr>
              <a:buSzPct val="104000"/>
              <a:buFont typeface="Arial" panose="020B0604020202020204" pitchFamily="34" charset="0"/>
              <a:buChar char="•"/>
            </a:pPr>
            <a:r>
              <a:rPr lang="en-US" sz="1600" dirty="0" smtClean="0">
                <a:latin typeface="Calibri" panose="020F0502020204030204" pitchFamily="34" charset="0"/>
              </a:rPr>
              <a:t>Hackers gaining access to a user’s computer using spyware, phishing or pharming; any of which can trick a user who is not particularly IT literate, the user can be tricked into giving personal details that enable hackers to gain full access to a user’s account; leading to unauthorized purchases or even removal of money from an account if it remains undetected for a few days.</a:t>
            </a:r>
          </a:p>
          <a:p>
            <a:pPr marL="395288" indent="-223838">
              <a:buClr>
                <a:srgbClr val="00B050"/>
              </a:buClr>
              <a:buSzPct val="104000"/>
              <a:buFont typeface="Arial" panose="020B0604020202020204" pitchFamily="34" charset="0"/>
              <a:buChar char="•"/>
            </a:pPr>
            <a:r>
              <a:rPr lang="en-US" sz="1600" dirty="0" smtClean="0">
                <a:latin typeface="Calibri" panose="020F0502020204030204" pitchFamily="34" charset="0"/>
              </a:rPr>
              <a:t>The breaking of passwords through a number of techniques is an all too-familiar risk; if passwords are weak or have no encryption then it is a relatively easy task to break these passwords and allow illegal access to bank and credit card accounts.</a:t>
            </a:r>
          </a:p>
          <a:p>
            <a:pPr marL="395288" indent="-223838">
              <a:buClr>
                <a:srgbClr val="00B050"/>
              </a:buClr>
              <a:buSzPct val="104000"/>
              <a:buFont typeface="Arial" panose="020B0604020202020204" pitchFamily="34" charset="0"/>
              <a:buChar char="•"/>
            </a:pPr>
            <a:r>
              <a:rPr lang="en-US" sz="1600" dirty="0" smtClean="0">
                <a:latin typeface="Calibri" panose="020F0502020204030204" pitchFamily="34" charset="0"/>
              </a:rPr>
              <a:t>It is always a good idea to type in a web address or URL rather than ‘copy and paste it’ from an email or other website. Sometimes the web address/URL is altered very slightly in the email and the user ends up visiting a fake website. Once they visit the fake website it is possible that they will give personal and financial details to a fraudster without  the user’s knowledge – by physically typing in the web address the user will ensure they get it right and avoid such risks.</a:t>
            </a:r>
          </a:p>
          <a:p>
            <a:pPr marL="395288" indent="-223838">
              <a:buClr>
                <a:srgbClr val="00B050"/>
              </a:buClr>
              <a:buSzPct val="104000"/>
              <a:buFont typeface="Arial" panose="020B0604020202020204" pitchFamily="34" charset="0"/>
              <a:buChar char="•"/>
            </a:pPr>
            <a:r>
              <a:rPr lang="en-US" sz="1600" dirty="0" smtClean="0">
                <a:latin typeface="Calibri" panose="020F0502020204030204" pitchFamily="34" charset="0"/>
              </a:rPr>
              <a:t>If the user is using wireless technology, it is very important for internet access to be password controlled since it is relatively easy to tap in to wireless networks without password protection.</a:t>
            </a:r>
          </a:p>
          <a:p>
            <a:pPr marL="395288" indent="-223838">
              <a:buClr>
                <a:srgbClr val="00B050"/>
              </a:buClr>
              <a:buSzPct val="104000"/>
              <a:buFont typeface="Arial" panose="020B0604020202020204" pitchFamily="34" charset="0"/>
              <a:buChar char="•"/>
            </a:pPr>
            <a:r>
              <a:rPr lang="en-US" sz="1600" dirty="0" smtClean="0">
                <a:latin typeface="Calibri" panose="020F0502020204030204" pitchFamily="34" charset="0"/>
              </a:rPr>
              <a:t>Even large organisations can be subject to cybercrime; in recent years, the cloud and some large retail companies have been targets for hackers, which leaves customers vulnerable.</a:t>
            </a:r>
          </a:p>
        </p:txBody>
      </p:sp>
      <p:sp>
        <p:nvSpPr>
          <p:cNvPr id="6" name="Title 1"/>
          <p:cNvSpPr>
            <a:spLocks noGrp="1"/>
          </p:cNvSpPr>
          <p:nvPr>
            <p:ph type="title"/>
          </p:nvPr>
        </p:nvSpPr>
        <p:spPr>
          <a:xfrm>
            <a:off x="70266" y="72008"/>
            <a:ext cx="8859452" cy="548680"/>
          </a:xfrm>
        </p:spPr>
        <p:txBody>
          <a:bodyPr>
            <a:noAutofit/>
          </a:bodyPr>
          <a:lstStyle/>
          <a:p>
            <a:r>
              <a:rPr lang="en-GB" sz="4000" dirty="0" smtClean="0"/>
              <a:t>5.4 - Digital Security – Online Fraud</a:t>
            </a:r>
            <a:endParaRPr lang="en-GB" sz="4000" b="1" dirty="0" smtClean="0"/>
          </a:p>
        </p:txBody>
      </p:sp>
    </p:spTree>
    <p:extLst>
      <p:ext uri="{BB962C8B-B14F-4D97-AF65-F5344CB8AC3E}">
        <p14:creationId xmlns:p14="http://schemas.microsoft.com/office/powerpoint/2010/main" val="2590868366"/>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5976664" cy="5586145"/>
          </a:xfrm>
          <a:prstGeom prst="rect">
            <a:avLst/>
          </a:prstGeom>
        </p:spPr>
        <p:txBody>
          <a:bodyPr wrap="square">
            <a:spAutoFit/>
          </a:bodyPr>
          <a:lstStyle/>
          <a:p>
            <a:pPr marL="515938" indent="-222250">
              <a:buClr>
                <a:srgbClr val="00B050"/>
              </a:buClr>
              <a:buSzPct val="104000"/>
              <a:buFont typeface="Arial" panose="020B0604020202020204" pitchFamily="34" charset="0"/>
              <a:buChar char="•"/>
            </a:pPr>
            <a:r>
              <a:rPr lang="en-US" sz="1700" dirty="0" smtClean="0">
                <a:latin typeface="Calibri" panose="020F0502020204030204" pitchFamily="34" charset="0"/>
              </a:rPr>
              <a:t>If a user logs into an account or website in a public place (such as an airport using the available Wi-Fi ‘hotspots’) it is necessary to be very vigilant; there’s always a risk that somebody is monitoring internet usage in the area and will try to tap in to the data that is going to and from any computer using the wireless link.</a:t>
            </a:r>
            <a:endParaRPr lang="en-US" sz="1700" dirty="0">
              <a:latin typeface="Calibri" panose="020F0502020204030204" pitchFamily="34" charset="0"/>
            </a:endParaRPr>
          </a:p>
          <a:p>
            <a:pPr marL="285750" indent="-285750">
              <a:buClr>
                <a:srgbClr val="00B050"/>
              </a:buClr>
              <a:buSzPct val="104000"/>
              <a:buFont typeface="Wingdings 3" panose="05040102010807070707" pitchFamily="18" charset="2"/>
              <a:buChar char=""/>
            </a:pPr>
            <a:r>
              <a:rPr lang="en-US" sz="1700" dirty="0" smtClean="0">
                <a:latin typeface="Calibri" panose="020F0502020204030204" pitchFamily="34" charset="0"/>
              </a:rPr>
              <a:t>There are a number of simple precautions users can take:</a:t>
            </a:r>
          </a:p>
          <a:p>
            <a:pPr marL="515938" indent="-222250">
              <a:buClr>
                <a:srgbClr val="00B050"/>
              </a:buClr>
              <a:buSzPct val="104000"/>
              <a:buFont typeface="Arial" panose="020B0604020202020204" pitchFamily="34" charset="0"/>
              <a:buChar char="•"/>
            </a:pPr>
            <a:r>
              <a:rPr lang="en-US" sz="1700" dirty="0" smtClean="0">
                <a:latin typeface="Calibri" panose="020F0502020204030204" pitchFamily="34" charset="0"/>
              </a:rPr>
              <a:t>Always use varied and complex passwords for all accounts</a:t>
            </a:r>
          </a:p>
          <a:p>
            <a:pPr marL="515938" indent="-222250">
              <a:buClr>
                <a:srgbClr val="00B050"/>
              </a:buClr>
              <a:buSzPct val="104000"/>
              <a:buFont typeface="Arial" panose="020B0604020202020204" pitchFamily="34" charset="0"/>
              <a:buChar char="•"/>
            </a:pPr>
            <a:r>
              <a:rPr lang="en-US" sz="1700" dirty="0" smtClean="0">
                <a:latin typeface="Calibri" panose="020F0502020204030204" pitchFamily="34" charset="0"/>
              </a:rPr>
              <a:t>Check the accuracy of bank accounts continually and resolve any discrepancies immediately.</a:t>
            </a:r>
          </a:p>
          <a:p>
            <a:pPr marL="515938" indent="-222250">
              <a:buClr>
                <a:srgbClr val="00B050"/>
              </a:buClr>
              <a:buSzPct val="104000"/>
              <a:buFont typeface="Arial" panose="020B0604020202020204" pitchFamily="34" charset="0"/>
              <a:buChar char="•"/>
            </a:pPr>
            <a:r>
              <a:rPr lang="en-US" sz="1700" dirty="0" smtClean="0">
                <a:latin typeface="Calibri" panose="020F0502020204030204" pitchFamily="34" charset="0"/>
              </a:rPr>
              <a:t>Only provide personal information on sites that have ‘https’ in the web address or have the padlock icon in the web browser.</a:t>
            </a:r>
          </a:p>
          <a:p>
            <a:pPr marL="515938" indent="-222250">
              <a:buClr>
                <a:srgbClr val="00B050"/>
              </a:buClr>
              <a:buSzPct val="104000"/>
              <a:buFont typeface="Arial" panose="020B0604020202020204" pitchFamily="34" charset="0"/>
              <a:buChar char="•"/>
            </a:pPr>
            <a:r>
              <a:rPr lang="en-US" sz="1700" dirty="0" smtClean="0">
                <a:latin typeface="Calibri" panose="020F0502020204030204" pitchFamily="34" charset="0"/>
              </a:rPr>
              <a:t>Don’t provide personal information to any unsolicited requests for information; this is often a sign of phishing.</a:t>
            </a:r>
          </a:p>
          <a:p>
            <a:pPr marL="515938" indent="-222250">
              <a:buClr>
                <a:srgbClr val="00B050"/>
              </a:buClr>
              <a:buSzPct val="104000"/>
              <a:buFont typeface="Arial" panose="020B0604020202020204" pitchFamily="34" charset="0"/>
              <a:buChar char="•"/>
            </a:pPr>
            <a:r>
              <a:rPr lang="en-US" sz="1700" dirty="0" smtClean="0">
                <a:latin typeface="Calibri" panose="020F0502020204030204" pitchFamily="34" charset="0"/>
              </a:rPr>
              <a:t>Don’t open emails or attachments from unknown senders</a:t>
            </a:r>
          </a:p>
          <a:p>
            <a:pPr marL="515938" indent="-222250">
              <a:buClr>
                <a:srgbClr val="00B050"/>
              </a:buClr>
              <a:buSzPct val="104000"/>
              <a:buFont typeface="Arial" panose="020B0604020202020204" pitchFamily="34" charset="0"/>
              <a:buChar char="•"/>
            </a:pPr>
            <a:r>
              <a:rPr lang="en-US" sz="1700" dirty="0" smtClean="0">
                <a:latin typeface="Calibri" panose="020F0502020204030204" pitchFamily="34" charset="0"/>
              </a:rPr>
              <a:t>Delete any message from your spam folder on a regular basis</a:t>
            </a:r>
          </a:p>
          <a:p>
            <a:pPr marL="515938" indent="-222250">
              <a:buClr>
                <a:srgbClr val="00B050"/>
              </a:buClr>
              <a:buSzPct val="104000"/>
              <a:buFont typeface="Arial" panose="020B0604020202020204" pitchFamily="34" charset="0"/>
              <a:buChar char="•"/>
            </a:pPr>
            <a:r>
              <a:rPr lang="en-US" sz="1700" dirty="0" smtClean="0">
                <a:latin typeface="Calibri" panose="020F0502020204030204" pitchFamily="34" charset="0"/>
              </a:rPr>
              <a:t>Report any suspicious phishing activity to the company that is used by the perpetrator</a:t>
            </a:r>
          </a:p>
          <a:p>
            <a:pPr marL="515938" indent="-222250">
              <a:buClr>
                <a:srgbClr val="00B050"/>
              </a:buClr>
              <a:buSzPct val="104000"/>
              <a:buFont typeface="Arial" panose="020B0604020202020204" pitchFamily="34" charset="0"/>
              <a:buChar char="•"/>
            </a:pPr>
            <a:r>
              <a:rPr lang="en-US" sz="1700" dirty="0" smtClean="0">
                <a:latin typeface="Calibri" panose="020F0502020204030204" pitchFamily="34" charset="0"/>
              </a:rPr>
              <a:t>Only download software from sites that can be trusted.</a:t>
            </a:r>
          </a:p>
        </p:txBody>
      </p:sp>
      <p:pic>
        <p:nvPicPr>
          <p:cNvPr id="2" name="Picture 1">
            <a:hlinkClick r:id="rId3"/>
          </p:cNvPr>
          <p:cNvPicPr>
            <a:picLocks noChangeAspect="1"/>
          </p:cNvPicPr>
          <p:nvPr/>
        </p:nvPicPr>
        <p:blipFill rotWithShape="1">
          <a:blip r:embed="rId4"/>
          <a:srcRect l="25649" t="12593" r="33397" b="10626"/>
          <a:stretch/>
        </p:blipFill>
        <p:spPr>
          <a:xfrm>
            <a:off x="6300192" y="1155809"/>
            <a:ext cx="2485200" cy="2619534"/>
          </a:xfrm>
          <a:prstGeom prst="rect">
            <a:avLst/>
          </a:prstGeom>
        </p:spPr>
      </p:pic>
      <p:pic>
        <p:nvPicPr>
          <p:cNvPr id="2050" name="Picture 2" descr="http://image.slidesharecdn.com/whatisonlineadfraudandwhatdoesumdoaboutit-150324085032-conversion-gate01/95/what-is-online-ad-fraud-and-what-does-um-do-about-it-9-638.jpg?cb=1427187801"/>
          <p:cNvPicPr>
            <a:picLocks noChangeAspect="1" noChangeArrowheads="1"/>
          </p:cNvPicPr>
          <p:nvPr/>
        </p:nvPicPr>
        <p:blipFill rotWithShape="1">
          <a:blip r:embed="rId5">
            <a:extLst>
              <a:ext uri="{28A0092B-C50C-407E-A947-70E740481C1C}">
                <a14:useLocalDpi xmlns:a14="http://schemas.microsoft.com/office/drawing/2010/main" val="0"/>
              </a:ext>
            </a:extLst>
          </a:blip>
          <a:srcRect l="3949" t="9685" r="4811" b="8217"/>
          <a:stretch/>
        </p:blipFill>
        <p:spPr bwMode="auto">
          <a:xfrm>
            <a:off x="6300192" y="3970949"/>
            <a:ext cx="2480496" cy="154628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5496" y="44624"/>
            <a:ext cx="8859452" cy="548680"/>
          </a:xfrm>
        </p:spPr>
        <p:txBody>
          <a:bodyPr>
            <a:noAutofit/>
          </a:bodyPr>
          <a:lstStyle/>
          <a:p>
            <a:r>
              <a:rPr lang="en-GB" sz="4000" dirty="0" smtClean="0"/>
              <a:t>5.4 - Digital Security – Online Fraud</a:t>
            </a:r>
            <a:endParaRPr lang="en-GB" sz="4000" b="1" dirty="0" smtClean="0"/>
          </a:p>
        </p:txBody>
      </p:sp>
    </p:spTree>
    <p:extLst>
      <p:ext uri="{BB962C8B-B14F-4D97-AF65-F5344CB8AC3E}">
        <p14:creationId xmlns:p14="http://schemas.microsoft.com/office/powerpoint/2010/main" val="1715382477"/>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7504" y="116632"/>
            <a:ext cx="8964488" cy="452568"/>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sz="4400" dirty="0" smtClean="0"/>
              <a:t>5.1 </a:t>
            </a:r>
            <a:r>
              <a:rPr lang="en-GB" sz="4400" dirty="0"/>
              <a:t>– </a:t>
            </a:r>
            <a:r>
              <a:rPr lang="en-GB" sz="4400" dirty="0" smtClean="0"/>
              <a:t>Moral Use of ICT – Plagiarism</a:t>
            </a:r>
            <a:endParaRPr lang="en-GB" sz="4400" dirty="0"/>
          </a:p>
        </p:txBody>
      </p:sp>
      <p:sp>
        <p:nvSpPr>
          <p:cNvPr id="4" name="Rectangle 3"/>
          <p:cNvSpPr/>
          <p:nvPr/>
        </p:nvSpPr>
        <p:spPr>
          <a:xfrm>
            <a:off x="251520" y="1052736"/>
            <a:ext cx="8474720" cy="5255285"/>
          </a:xfrm>
          <a:prstGeom prst="rect">
            <a:avLst/>
          </a:prstGeom>
        </p:spPr>
        <p:txBody>
          <a:bodyPr wrap="square">
            <a:spAutoFit/>
          </a:bodyPr>
          <a:lstStyle/>
          <a:p>
            <a:pPr marL="234950" indent="-234950">
              <a:spcAft>
                <a:spcPts val="300"/>
              </a:spcAft>
              <a:buClr>
                <a:srgbClr val="00B050"/>
              </a:buClr>
              <a:buFont typeface="Wingdings 3" panose="05040102010807070707" pitchFamily="18" charset="2"/>
              <a:buChar char=""/>
            </a:pPr>
            <a:r>
              <a:rPr lang="en-US" sz="1700" dirty="0"/>
              <a:t>Lauren Nassef is a freelance illustrator living in Chicago. She showcases her work on her website, laurennassef.com. On the 3rd of August 2009 she was alerted by a visitor to her website that a graduate student at Falmouth University named Samantha Beeson had stolen her drawings and used them in her own </a:t>
            </a:r>
            <a:r>
              <a:rPr lang="en-US" sz="1700" dirty="0" smtClean="0"/>
              <a:t>work.</a:t>
            </a:r>
          </a:p>
          <a:p>
            <a:pPr marL="234950" indent="-234950">
              <a:spcAft>
                <a:spcPts val="300"/>
              </a:spcAft>
              <a:buClr>
                <a:srgbClr val="00B050"/>
              </a:buClr>
              <a:buFont typeface="Wingdings 3" panose="05040102010807070707" pitchFamily="18" charset="2"/>
              <a:buChar char=""/>
            </a:pPr>
            <a:r>
              <a:rPr lang="en-US" sz="1700" dirty="0" smtClean="0"/>
              <a:t>As </a:t>
            </a:r>
            <a:r>
              <a:rPr lang="en-US" sz="1700" dirty="0"/>
              <a:t>well as using the pieces for her degree work, Samantha won a £750 award and the opportunity to showcase her designs at exhibitions in Hong Kong and Paris. She even included Lauren’s drawings on her own web portfolio, which she has since taken down, and made a fake sketchbook with Lauren’s drawings traced or pasted in. Illustrator Julia Rothman said</a:t>
            </a:r>
            <a:r>
              <a:rPr lang="en-US" sz="1700" dirty="0" smtClean="0"/>
              <a:t>:</a:t>
            </a:r>
          </a:p>
          <a:p>
            <a:pPr marL="234950" indent="-234950">
              <a:spcAft>
                <a:spcPts val="300"/>
              </a:spcAft>
              <a:buClr>
                <a:srgbClr val="00B050"/>
              </a:buClr>
              <a:buFont typeface="Wingdings 3" panose="05040102010807070707" pitchFamily="18" charset="2"/>
              <a:buChar char=""/>
            </a:pPr>
            <a:r>
              <a:rPr lang="en-US" sz="1700" dirty="0" smtClean="0"/>
              <a:t>“</a:t>
            </a:r>
            <a:r>
              <a:rPr lang="en-US" sz="1700" dirty="0"/>
              <a:t>I’m not sure what the lesson here is. </a:t>
            </a:r>
            <a:r>
              <a:rPr lang="en-US" sz="1700" dirty="0" smtClean="0"/>
              <a:t/>
            </a:r>
            <a:br>
              <a:rPr lang="en-US" sz="1700" dirty="0" smtClean="0"/>
            </a:br>
            <a:r>
              <a:rPr lang="en-US" sz="1700" dirty="0" smtClean="0"/>
              <a:t>Should </a:t>
            </a:r>
            <a:r>
              <a:rPr lang="en-US" sz="1700" dirty="0"/>
              <a:t>we be more careful about putting </a:t>
            </a:r>
            <a:r>
              <a:rPr lang="en-US" sz="1700" dirty="0" smtClean="0"/>
              <a:t/>
            </a:r>
            <a:br>
              <a:rPr lang="en-US" sz="1700" dirty="0" smtClean="0"/>
            </a:br>
            <a:r>
              <a:rPr lang="en-US" sz="1700" dirty="0" smtClean="0"/>
              <a:t>our </a:t>
            </a:r>
            <a:r>
              <a:rPr lang="en-US" sz="1700" dirty="0"/>
              <a:t>work online? How can we protect </a:t>
            </a:r>
            <a:r>
              <a:rPr lang="en-US" sz="1700" dirty="0" smtClean="0"/>
              <a:t/>
            </a:r>
            <a:br>
              <a:rPr lang="en-US" sz="1700" dirty="0" smtClean="0"/>
            </a:br>
            <a:r>
              <a:rPr lang="en-US" sz="1700" dirty="0" smtClean="0"/>
              <a:t>ourselves </a:t>
            </a:r>
            <a:r>
              <a:rPr lang="en-US" sz="1700" dirty="0"/>
              <a:t>from incidents like this?” </a:t>
            </a:r>
            <a:endParaRPr lang="en-US" sz="1700" dirty="0" smtClean="0"/>
          </a:p>
          <a:p>
            <a:pPr>
              <a:spcAft>
                <a:spcPts val="300"/>
              </a:spcAft>
              <a:buClr>
                <a:srgbClr val="00B050"/>
              </a:buClr>
            </a:pPr>
            <a:r>
              <a:rPr lang="en-US" sz="1700" b="1" dirty="0" smtClean="0">
                <a:solidFill>
                  <a:srgbClr val="FF0000"/>
                </a:solidFill>
              </a:rPr>
              <a:t>Task 4 - </a:t>
            </a:r>
            <a:r>
              <a:rPr lang="en-US" sz="1700" dirty="0" smtClean="0">
                <a:solidFill>
                  <a:srgbClr val="FF0000"/>
                </a:solidFill>
              </a:rPr>
              <a:t>Why </a:t>
            </a:r>
            <a:r>
              <a:rPr lang="en-US" sz="1700" dirty="0">
                <a:solidFill>
                  <a:srgbClr val="FF0000"/>
                </a:solidFill>
              </a:rPr>
              <a:t>do you think the student </a:t>
            </a:r>
            <a:r>
              <a:rPr lang="en-US" sz="1700" dirty="0" smtClean="0">
                <a:solidFill>
                  <a:srgbClr val="FF0000"/>
                </a:solidFill>
              </a:rPr>
              <a:t/>
            </a:r>
            <a:br>
              <a:rPr lang="en-US" sz="1700" dirty="0" smtClean="0">
                <a:solidFill>
                  <a:srgbClr val="FF0000"/>
                </a:solidFill>
              </a:rPr>
            </a:br>
            <a:r>
              <a:rPr lang="en-US" sz="1700" dirty="0" smtClean="0">
                <a:solidFill>
                  <a:srgbClr val="FF0000"/>
                </a:solidFill>
              </a:rPr>
              <a:t>copied Lauren’s work?</a:t>
            </a:r>
          </a:p>
          <a:p>
            <a:pPr marL="234950" indent="-234950">
              <a:spcAft>
                <a:spcPts val="300"/>
              </a:spcAft>
              <a:buClr>
                <a:srgbClr val="00B050"/>
              </a:buClr>
              <a:buFont typeface="Wingdings 3" panose="05040102010807070707" pitchFamily="18" charset="2"/>
              <a:buChar char=""/>
            </a:pPr>
            <a:r>
              <a:rPr lang="en-US" sz="1700" dirty="0" smtClean="0">
                <a:solidFill>
                  <a:srgbClr val="FF0000"/>
                </a:solidFill>
              </a:rPr>
              <a:t>What </a:t>
            </a:r>
            <a:r>
              <a:rPr lang="en-US" sz="1700" dirty="0">
                <a:solidFill>
                  <a:srgbClr val="FF0000"/>
                </a:solidFill>
              </a:rPr>
              <a:t>do you think the repercussions </a:t>
            </a:r>
            <a:r>
              <a:rPr lang="en-US" sz="1700" dirty="0" smtClean="0">
                <a:solidFill>
                  <a:srgbClr val="FF0000"/>
                </a:solidFill>
              </a:rPr>
              <a:t/>
            </a:r>
            <a:br>
              <a:rPr lang="en-US" sz="1700" dirty="0" smtClean="0">
                <a:solidFill>
                  <a:srgbClr val="FF0000"/>
                </a:solidFill>
              </a:rPr>
            </a:br>
            <a:r>
              <a:rPr lang="en-US" sz="1700" dirty="0" smtClean="0">
                <a:solidFill>
                  <a:srgbClr val="FF0000"/>
                </a:solidFill>
              </a:rPr>
              <a:t>will </a:t>
            </a:r>
            <a:r>
              <a:rPr lang="en-US" sz="1700" dirty="0">
                <a:solidFill>
                  <a:srgbClr val="FF0000"/>
                </a:solidFill>
              </a:rPr>
              <a:t>be, now that she has been found </a:t>
            </a:r>
            <a:r>
              <a:rPr lang="en-US" sz="1700" dirty="0" smtClean="0">
                <a:solidFill>
                  <a:srgbClr val="FF0000"/>
                </a:solidFill>
              </a:rPr>
              <a:t>out?</a:t>
            </a:r>
          </a:p>
          <a:p>
            <a:pPr marL="234950" indent="-234950">
              <a:spcAft>
                <a:spcPts val="300"/>
              </a:spcAft>
              <a:buClr>
                <a:srgbClr val="00B050"/>
              </a:buClr>
              <a:buFont typeface="Wingdings 3" panose="05040102010807070707" pitchFamily="18" charset="2"/>
              <a:buChar char=""/>
            </a:pPr>
            <a:r>
              <a:rPr lang="en-US" sz="1700" dirty="0" smtClean="0">
                <a:solidFill>
                  <a:srgbClr val="FF0000"/>
                </a:solidFill>
              </a:rPr>
              <a:t>How </a:t>
            </a:r>
            <a:r>
              <a:rPr lang="en-US" sz="1700" dirty="0">
                <a:solidFill>
                  <a:srgbClr val="FF0000"/>
                </a:solidFill>
              </a:rPr>
              <a:t>do you think Lauren might feel </a:t>
            </a:r>
            <a:r>
              <a:rPr lang="en-US" sz="1700" dirty="0" smtClean="0">
                <a:solidFill>
                  <a:srgbClr val="FF0000"/>
                </a:solidFill>
              </a:rPr>
              <a:t>about </a:t>
            </a:r>
            <a:br>
              <a:rPr lang="en-US" sz="1700" dirty="0" smtClean="0">
                <a:solidFill>
                  <a:srgbClr val="FF0000"/>
                </a:solidFill>
              </a:rPr>
            </a:br>
            <a:r>
              <a:rPr lang="en-US" sz="1700" dirty="0" smtClean="0">
                <a:solidFill>
                  <a:srgbClr val="FF0000"/>
                </a:solidFill>
              </a:rPr>
              <a:t>continuing </a:t>
            </a:r>
            <a:r>
              <a:rPr lang="en-US" sz="1700" dirty="0">
                <a:solidFill>
                  <a:srgbClr val="FF0000"/>
                </a:solidFill>
              </a:rPr>
              <a:t>to share her work online?</a:t>
            </a:r>
            <a:endParaRPr lang="en-GB" sz="1700" dirty="0">
              <a:solidFill>
                <a:srgbClr val="FF0000"/>
              </a:solidFill>
            </a:endParaRPr>
          </a:p>
        </p:txBody>
      </p:sp>
      <p:pic>
        <p:nvPicPr>
          <p:cNvPr id="2" name="Picture 1"/>
          <p:cNvPicPr>
            <a:picLocks noChangeAspect="1"/>
          </p:cNvPicPr>
          <p:nvPr/>
        </p:nvPicPr>
        <p:blipFill rotWithShape="1">
          <a:blip r:embed="rId3"/>
          <a:srcRect l="10152" t="11609" r="27863" b="8657"/>
          <a:stretch/>
        </p:blipFill>
        <p:spPr>
          <a:xfrm>
            <a:off x="4644008" y="3572137"/>
            <a:ext cx="4183014" cy="3025215"/>
          </a:xfrm>
          <a:prstGeom prst="rect">
            <a:avLst/>
          </a:prstGeom>
        </p:spPr>
      </p:pic>
    </p:spTree>
    <p:extLst>
      <p:ext uri="{BB962C8B-B14F-4D97-AF65-F5344CB8AC3E}">
        <p14:creationId xmlns:p14="http://schemas.microsoft.com/office/powerpoint/2010/main" val="350601878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8568952" cy="5355312"/>
          </a:xfrm>
          <a:prstGeom prst="rect">
            <a:avLst/>
          </a:prstGeom>
        </p:spPr>
        <p:txBody>
          <a:bodyPr wrap="square">
            <a:spAutoFit/>
          </a:bodyPr>
          <a:lstStyle/>
          <a:p>
            <a:pPr marL="285750" indent="-285750">
              <a:buClr>
                <a:srgbClr val="00B050"/>
              </a:buClr>
              <a:buSzPct val="104000"/>
              <a:buFont typeface="Wingdings 3" panose="05040102010807070707" pitchFamily="18" charset="2"/>
              <a:buChar char=""/>
            </a:pPr>
            <a:r>
              <a:rPr lang="en-US" b="1" dirty="0" smtClean="0">
                <a:latin typeface="Calibri" panose="020F0502020204030204" pitchFamily="34" charset="0"/>
              </a:rPr>
              <a:t>Cloud Security </a:t>
            </a:r>
            <a:r>
              <a:rPr lang="en-US" dirty="0" smtClean="0">
                <a:latin typeface="Calibri" panose="020F0502020204030204" pitchFamily="34" charset="0"/>
              </a:rPr>
              <a:t>– Several computers )especially tablets and laptops) and mobile phone manufacturers encourage customers to store or backup their files on a medium known as the </a:t>
            </a:r>
            <a:r>
              <a:rPr lang="en-US" b="1" dirty="0" smtClean="0">
                <a:solidFill>
                  <a:srgbClr val="FF0000"/>
                </a:solidFill>
                <a:latin typeface="Calibri" panose="020F0502020204030204" pitchFamily="34" charset="0"/>
              </a:rPr>
              <a:t>Cloud</a:t>
            </a:r>
            <a:r>
              <a:rPr lang="en-US" dirty="0" smtClean="0">
                <a:latin typeface="Calibri" panose="020F0502020204030204" pitchFamily="34" charset="0"/>
              </a:rPr>
              <a:t>. Users purchase cloud storage and can then access all their files (i.e. photos, videos and music) from any device anywhere in the world. This has obvious advantages:</a:t>
            </a:r>
          </a:p>
          <a:p>
            <a:pPr marL="519113" indent="-222250">
              <a:buClr>
                <a:srgbClr val="00B050"/>
              </a:buClr>
              <a:buSzPct val="104000"/>
              <a:buFont typeface="Arial" panose="020B0604020202020204" pitchFamily="34" charset="0"/>
              <a:buChar char="•"/>
            </a:pPr>
            <a:r>
              <a:rPr lang="en-US" dirty="0" smtClean="0">
                <a:latin typeface="Calibri" panose="020F0502020204030204" pitchFamily="34" charset="0"/>
              </a:rPr>
              <a:t>You don’t need to carry memory sticks around with you if you want to access your files away from home</a:t>
            </a:r>
          </a:p>
          <a:p>
            <a:pPr marL="519113" indent="-222250">
              <a:buClr>
                <a:srgbClr val="00B050"/>
              </a:buClr>
              <a:buSzPct val="104000"/>
              <a:buFont typeface="Arial" panose="020B0604020202020204" pitchFamily="34" charset="0"/>
              <a:buChar char="•"/>
            </a:pPr>
            <a:r>
              <a:rPr lang="en-US" dirty="0" smtClean="0">
                <a:latin typeface="Calibri" panose="020F0502020204030204" pitchFamily="34" charset="0"/>
              </a:rPr>
              <a:t>You don’t have to pay for large storage capacity on your computer/ tablet or mobile phone.</a:t>
            </a:r>
          </a:p>
          <a:p>
            <a:pPr marL="519113" indent="-222250">
              <a:buClr>
                <a:srgbClr val="00B050"/>
              </a:buClr>
              <a:buSzPct val="104000"/>
              <a:buFont typeface="Arial" panose="020B0604020202020204" pitchFamily="34" charset="0"/>
              <a:buChar char="•"/>
            </a:pPr>
            <a:r>
              <a:rPr lang="en-US" dirty="0" smtClean="0">
                <a:latin typeface="Calibri" panose="020F0502020204030204" pitchFamily="34" charset="0"/>
              </a:rPr>
              <a:t>Because the cloud is controlled by external companies, they will ensure that your files are backed up and therefor reduce the possibility of losing irreplaceable data.</a:t>
            </a:r>
          </a:p>
          <a:p>
            <a:pPr marL="519113" indent="-222250">
              <a:buClr>
                <a:srgbClr val="00B050"/>
              </a:buClr>
              <a:buSzPct val="104000"/>
              <a:buFont typeface="Arial" panose="020B0604020202020204" pitchFamily="34" charset="0"/>
              <a:buChar char="•"/>
            </a:pPr>
            <a:r>
              <a:rPr lang="en-US" dirty="0" smtClean="0">
                <a:latin typeface="Calibri" panose="020F0502020204030204" pitchFamily="34" charset="0"/>
              </a:rPr>
              <a:t>The ability to synchronise (sync) files ensures they are automatically updated across all devices; this means that the latest version of a file saved on a desktop PC, for example, is also available on other devices, such as a smartphone.</a:t>
            </a:r>
          </a:p>
          <a:p>
            <a:pPr marL="519113" indent="-222250">
              <a:buClr>
                <a:srgbClr val="00B050"/>
              </a:buClr>
              <a:buSzPct val="104000"/>
              <a:buFont typeface="Arial" panose="020B0604020202020204" pitchFamily="34" charset="0"/>
              <a:buChar char="•"/>
            </a:pPr>
            <a:r>
              <a:rPr lang="en-US" dirty="0" smtClean="0">
                <a:latin typeface="Calibri" panose="020F0502020204030204" pitchFamily="34" charset="0"/>
              </a:rPr>
              <a:t>Cloud storage is also ideal for collaborative purposes; it allows several users to edit and collaborate on a single file </a:t>
            </a:r>
            <a:r>
              <a:rPr lang="en-US" dirty="0">
                <a:latin typeface="Calibri" panose="020F0502020204030204" pitchFamily="34" charset="0"/>
              </a:rPr>
              <a:t>o</a:t>
            </a:r>
            <a:r>
              <a:rPr lang="en-US" dirty="0" smtClean="0">
                <a:latin typeface="Calibri" panose="020F0502020204030204" pitchFamily="34" charset="0"/>
              </a:rPr>
              <a:t>r document – there is no need to worry about tracking the latest version or which user made the changes.</a:t>
            </a:r>
          </a:p>
          <a:p>
            <a:pPr marL="285750" indent="-285750">
              <a:buClr>
                <a:srgbClr val="00B050"/>
              </a:buClr>
              <a:buSzPct val="104000"/>
              <a:buFont typeface="Wingdings 3" panose="05040102010807070707" pitchFamily="18" charset="2"/>
              <a:buChar char=""/>
            </a:pPr>
            <a:r>
              <a:rPr lang="en-US" dirty="0" smtClean="0">
                <a:latin typeface="Calibri" panose="020F0502020204030204" pitchFamily="34" charset="0"/>
              </a:rPr>
              <a:t>In spite of all these obvious advantages, there are still security worries about using cloud storage. The main fears are data security and data loss.</a:t>
            </a:r>
          </a:p>
        </p:txBody>
      </p:sp>
      <p:sp>
        <p:nvSpPr>
          <p:cNvPr id="6" name="Title 1"/>
          <p:cNvSpPr>
            <a:spLocks noGrp="1"/>
          </p:cNvSpPr>
          <p:nvPr>
            <p:ph type="title"/>
          </p:nvPr>
        </p:nvSpPr>
        <p:spPr>
          <a:xfrm>
            <a:off x="70266" y="72008"/>
            <a:ext cx="8859452" cy="548680"/>
          </a:xfrm>
        </p:spPr>
        <p:txBody>
          <a:bodyPr>
            <a:noAutofit/>
          </a:bodyPr>
          <a:lstStyle/>
          <a:p>
            <a:r>
              <a:rPr lang="en-GB" sz="4000" dirty="0" smtClean="0"/>
              <a:t>5.4 - Digital Security – Cloud Security</a:t>
            </a:r>
            <a:endParaRPr lang="en-GB" sz="4000" b="1" dirty="0" smtClean="0"/>
          </a:p>
        </p:txBody>
      </p:sp>
    </p:spTree>
    <p:extLst>
      <p:ext uri="{BB962C8B-B14F-4D97-AF65-F5344CB8AC3E}">
        <p14:creationId xmlns:p14="http://schemas.microsoft.com/office/powerpoint/2010/main" val="393126569"/>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480720" cy="5909310"/>
          </a:xfrm>
          <a:prstGeom prst="rect">
            <a:avLst/>
          </a:prstGeom>
        </p:spPr>
        <p:txBody>
          <a:bodyPr wrap="square">
            <a:spAutoFit/>
          </a:bodyPr>
          <a:lstStyle/>
          <a:p>
            <a:pPr marL="285750" indent="-285750">
              <a:buClr>
                <a:srgbClr val="00B050"/>
              </a:buClr>
              <a:buSzPct val="104000"/>
              <a:buFont typeface="Wingdings 3" panose="05040102010807070707" pitchFamily="18" charset="2"/>
              <a:buChar char=""/>
            </a:pPr>
            <a:r>
              <a:rPr lang="en-US" sz="1760" b="1" dirty="0" smtClean="0">
                <a:latin typeface="Calibri" panose="020F0502020204030204" pitchFamily="34" charset="0"/>
              </a:rPr>
              <a:t>Data Security </a:t>
            </a:r>
            <a:r>
              <a:rPr lang="en-US" sz="1760" dirty="0" smtClean="0">
                <a:latin typeface="Calibri" panose="020F0502020204030204" pitchFamily="34" charset="0"/>
              </a:rPr>
              <a:t>– Companies that transfer vast amounts of confidential data from their own systems to a cloud service provider are effectively relinquishing control of their own data security. This raises a number of questions:</a:t>
            </a:r>
          </a:p>
          <a:p>
            <a:pPr marL="568325" indent="-285750">
              <a:buClr>
                <a:srgbClr val="00B050"/>
              </a:buClr>
              <a:buSzPct val="104000"/>
              <a:buFont typeface="Arial" panose="020B0604020202020204" pitchFamily="34" charset="0"/>
              <a:buChar char="•"/>
            </a:pPr>
            <a:r>
              <a:rPr lang="en-US" sz="1760" dirty="0" smtClean="0">
                <a:latin typeface="Calibri" panose="020F0502020204030204" pitchFamily="34" charset="0"/>
              </a:rPr>
              <a:t>What physical security exists regarding the building where the data is housed?</a:t>
            </a:r>
          </a:p>
          <a:p>
            <a:pPr marL="568325" indent="-285750">
              <a:buClr>
                <a:srgbClr val="00B050"/>
              </a:buClr>
              <a:buSzPct val="104000"/>
              <a:buFont typeface="Arial" panose="020B0604020202020204" pitchFamily="34" charset="0"/>
              <a:buChar char="•"/>
            </a:pPr>
            <a:r>
              <a:rPr lang="en-US" sz="1760" dirty="0" smtClean="0">
                <a:latin typeface="Calibri" panose="020F0502020204030204" pitchFamily="34" charset="0"/>
              </a:rPr>
              <a:t>How good is the cloud service provider’s resistance to natural disasters or power cuts?</a:t>
            </a:r>
          </a:p>
          <a:p>
            <a:pPr marL="568325" indent="-285750">
              <a:buClr>
                <a:srgbClr val="00B050"/>
              </a:buClr>
              <a:buSzPct val="104000"/>
              <a:buFont typeface="Arial" panose="020B0604020202020204" pitchFamily="34" charset="0"/>
              <a:buChar char="•"/>
            </a:pPr>
            <a:r>
              <a:rPr lang="en-US" sz="1760" dirty="0" smtClean="0">
                <a:latin typeface="Calibri" panose="020F0502020204030204" pitchFamily="34" charset="0"/>
              </a:rPr>
              <a:t>What safeguards exist regarding personnel who work in the cloud service company? Can they use authorization codes to access confidential data for monetary purposes?</a:t>
            </a:r>
          </a:p>
          <a:p>
            <a:pPr marL="285750" indent="-285750">
              <a:buClr>
                <a:srgbClr val="00B050"/>
              </a:buClr>
              <a:buSzPct val="104000"/>
              <a:buFont typeface="Wingdings 3" panose="05040102010807070707" pitchFamily="18" charset="2"/>
              <a:buChar char=""/>
            </a:pPr>
            <a:r>
              <a:rPr lang="en-US" sz="1760" b="1" dirty="0" smtClean="0">
                <a:latin typeface="Calibri" panose="020F0502020204030204" pitchFamily="34" charset="0"/>
              </a:rPr>
              <a:t>Data Loss</a:t>
            </a:r>
            <a:r>
              <a:rPr lang="en-US" sz="1760" dirty="0" smtClean="0">
                <a:latin typeface="Calibri" panose="020F0502020204030204" pitchFamily="34" charset="0"/>
              </a:rPr>
              <a:t> – There is a risk that important or irreplaceable data could be lost from the cloud storage facilities. Actions from hackers (gaining access to accounts or pharming attacks) could lead to loss or corruption of data. Users need to be certain sufficient safeguards exist to overcome these potentially very harmful risks.</a:t>
            </a:r>
          </a:p>
          <a:p>
            <a:pPr marL="285750" indent="-285750">
              <a:buClr>
                <a:srgbClr val="00B050"/>
              </a:buClr>
              <a:buSzPct val="104000"/>
              <a:buFont typeface="Wingdings 3" panose="05040102010807070707" pitchFamily="18" charset="2"/>
              <a:buChar char=""/>
            </a:pPr>
            <a:r>
              <a:rPr lang="en-US" sz="1760" dirty="0" smtClean="0">
                <a:latin typeface="Calibri" panose="020F0502020204030204" pitchFamily="34" charset="0"/>
              </a:rPr>
              <a:t>In late September 2014, three breaches of security involving two of the largest cloud service providers showed why many of the above fears make people a little nervous of using this facility to store their important files.</a:t>
            </a:r>
          </a:p>
        </p:txBody>
      </p:sp>
      <p:pic>
        <p:nvPicPr>
          <p:cNvPr id="2" name="Picture 1">
            <a:hlinkClick r:id="rId3"/>
          </p:cNvPr>
          <p:cNvPicPr>
            <a:picLocks noChangeAspect="1"/>
          </p:cNvPicPr>
          <p:nvPr/>
        </p:nvPicPr>
        <p:blipFill rotWithShape="1">
          <a:blip r:embed="rId4"/>
          <a:srcRect l="25096" t="20469" r="28969" b="17516"/>
          <a:stretch/>
        </p:blipFill>
        <p:spPr>
          <a:xfrm>
            <a:off x="6804248" y="1155809"/>
            <a:ext cx="2016224" cy="1530387"/>
          </a:xfrm>
          <a:prstGeom prst="rect">
            <a:avLst/>
          </a:prstGeom>
        </p:spPr>
      </p:pic>
      <p:pic>
        <p:nvPicPr>
          <p:cNvPr id="1026" name="Picture 2" descr="http://cdn.ttgtmedia.com/rms/onlineImages/srchcldprvdr_cloudsurvey_2013_06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3262260"/>
            <a:ext cx="2096659" cy="1174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afenet-inc.com/uploadedImages/images/products/data-protection/encryption-images/protectv-anatomy-securing-data-cloud-diagram.png?n=434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12" t="8762" r="3665" b="7654"/>
          <a:stretch/>
        </p:blipFill>
        <p:spPr bwMode="auto">
          <a:xfrm>
            <a:off x="6791351" y="5301208"/>
            <a:ext cx="2029121" cy="115212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70266" y="72008"/>
            <a:ext cx="8859452" cy="548680"/>
          </a:xfrm>
        </p:spPr>
        <p:txBody>
          <a:bodyPr>
            <a:noAutofit/>
          </a:bodyPr>
          <a:lstStyle/>
          <a:p>
            <a:r>
              <a:rPr lang="en-GB" sz="4000" dirty="0" smtClean="0"/>
              <a:t>5.4 - Digital Security – Cloud Security</a:t>
            </a:r>
            <a:endParaRPr lang="en-GB" sz="4000" b="1" dirty="0" smtClean="0"/>
          </a:p>
        </p:txBody>
      </p:sp>
    </p:spTree>
    <p:extLst>
      <p:ext uri="{BB962C8B-B14F-4D97-AF65-F5344CB8AC3E}">
        <p14:creationId xmlns:p14="http://schemas.microsoft.com/office/powerpoint/2010/main" val="3798764064"/>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696744" cy="5355312"/>
          </a:xfrm>
          <a:prstGeom prst="rect">
            <a:avLst/>
          </a:prstGeom>
        </p:spPr>
        <p:txBody>
          <a:bodyPr wrap="square">
            <a:spAutoFit/>
          </a:bodyPr>
          <a:lstStyle/>
          <a:p>
            <a:pPr marL="568325" indent="-285750">
              <a:buClr>
                <a:srgbClr val="00B050"/>
              </a:buClr>
              <a:buSzPct val="104000"/>
              <a:buFont typeface="Arial" panose="020B0604020202020204" pitchFamily="34" charset="0"/>
              <a:buChar char="•"/>
            </a:pPr>
            <a:r>
              <a:rPr lang="en-US" sz="1900" dirty="0" smtClean="0">
                <a:latin typeface="Calibri" panose="020F0502020204030204" pitchFamily="34" charset="0"/>
              </a:rPr>
              <a:t>The XEN security threat, which forced several cloud operators to reboot all their cloud servers; this was caused by a problem in the XEN </a:t>
            </a:r>
            <a:r>
              <a:rPr lang="en-US" sz="1900" b="1" dirty="0" smtClean="0">
                <a:solidFill>
                  <a:srgbClr val="FF0000"/>
                </a:solidFill>
                <a:latin typeface="Calibri" panose="020F0502020204030204" pitchFamily="34" charset="0"/>
              </a:rPr>
              <a:t>hypervisor</a:t>
            </a:r>
            <a:r>
              <a:rPr lang="en-US" sz="1900" dirty="0" smtClean="0">
                <a:solidFill>
                  <a:srgbClr val="FF0000"/>
                </a:solidFill>
                <a:latin typeface="Calibri" panose="020F0502020204030204" pitchFamily="34" charset="0"/>
              </a:rPr>
              <a:t> </a:t>
            </a:r>
            <a:r>
              <a:rPr lang="en-US" sz="1900" dirty="0" smtClean="0">
                <a:latin typeface="Calibri" panose="020F0502020204030204" pitchFamily="34" charset="0"/>
              </a:rPr>
              <a:t>(a hypervisor is a piece of software, firmware or hardware that creates and runs virtual machines)</a:t>
            </a:r>
          </a:p>
          <a:p>
            <a:pPr marL="568325" indent="-285750">
              <a:buClr>
                <a:srgbClr val="00B050"/>
              </a:buClr>
              <a:buSzPct val="104000"/>
              <a:buFont typeface="Arial" panose="020B0604020202020204" pitchFamily="34" charset="0"/>
              <a:buChar char="•"/>
            </a:pPr>
            <a:r>
              <a:rPr lang="en-US" sz="1900" dirty="0" smtClean="0">
                <a:latin typeface="Calibri" panose="020F0502020204030204" pitchFamily="34" charset="0"/>
              </a:rPr>
              <a:t>A recent case where a large cloud service provider permanently lost data during a routine backup procedure</a:t>
            </a:r>
          </a:p>
          <a:p>
            <a:pPr marL="568325" indent="-285750">
              <a:buClr>
                <a:srgbClr val="00B050"/>
              </a:buClr>
              <a:buSzPct val="104000"/>
              <a:buFont typeface="Arial" panose="020B0604020202020204" pitchFamily="34" charset="0"/>
              <a:buChar char="•"/>
            </a:pPr>
            <a:r>
              <a:rPr lang="en-US" sz="1900" dirty="0" smtClean="0">
                <a:latin typeface="Calibri" panose="020F0502020204030204" pitchFamily="34" charset="0"/>
              </a:rPr>
              <a:t>The celebrity photos cloud hacking scandal, where over 100 ‘interesting’ photos of celebrities were leaked; hackers had gained access to a number of cloud accounts, which enabled them to publish the photos on social networks and to sell them to publishing companies.</a:t>
            </a:r>
          </a:p>
          <a:p>
            <a:pPr marL="285750" indent="-285750">
              <a:buClr>
                <a:srgbClr val="00B050"/>
              </a:buClr>
              <a:buSzPct val="104000"/>
              <a:buFont typeface="Wingdings 3" panose="05040102010807070707" pitchFamily="18" charset="2"/>
              <a:buChar char=""/>
            </a:pPr>
            <a:r>
              <a:rPr lang="en-US" sz="1900" dirty="0" smtClean="0">
                <a:latin typeface="Calibri" panose="020F0502020204030204" pitchFamily="34" charset="0"/>
              </a:rPr>
              <a:t>All the reasons above have made individuals and companies nervous about using cloud service providers. A ‘game’ between hackers and owners of online service companies continues to simmer. Provided users are vigilant in their use of any device connected to the Internet, then the possibility of being a victim of cybercrime is considerably reduced.</a:t>
            </a:r>
          </a:p>
        </p:txBody>
      </p:sp>
      <p:pic>
        <p:nvPicPr>
          <p:cNvPr id="2" name="Picture 1">
            <a:hlinkClick r:id="rId3"/>
          </p:cNvPr>
          <p:cNvPicPr>
            <a:picLocks noChangeAspect="1"/>
          </p:cNvPicPr>
          <p:nvPr/>
        </p:nvPicPr>
        <p:blipFill rotWithShape="1">
          <a:blip r:embed="rId4"/>
          <a:srcRect l="12919" t="14563" r="37826" b="39172"/>
          <a:stretch/>
        </p:blipFill>
        <p:spPr>
          <a:xfrm>
            <a:off x="6968578" y="1187852"/>
            <a:ext cx="1851894" cy="977967"/>
          </a:xfrm>
          <a:prstGeom prst="rect">
            <a:avLst/>
          </a:prstGeom>
          <a:effectLst>
            <a:outerShdw blurRad="177800" dist="38100" dir="2700000" sx="104000" sy="104000" algn="tl" rotWithShape="0">
              <a:prstClr val="black">
                <a:alpha val="40000"/>
              </a:prstClr>
            </a:outerShdw>
          </a:effectLst>
        </p:spPr>
      </p:pic>
      <p:pic>
        <p:nvPicPr>
          <p:cNvPr id="3" name="Picture 2">
            <a:hlinkClick r:id="rId5"/>
          </p:cNvPr>
          <p:cNvPicPr>
            <a:picLocks noChangeAspect="1"/>
          </p:cNvPicPr>
          <p:nvPr/>
        </p:nvPicPr>
        <p:blipFill rotWithShape="1">
          <a:blip r:embed="rId6"/>
          <a:srcRect l="4618" t="11610" r="35612" b="18501"/>
          <a:stretch/>
        </p:blipFill>
        <p:spPr>
          <a:xfrm>
            <a:off x="6968578" y="2413307"/>
            <a:ext cx="1873598" cy="1231717"/>
          </a:xfrm>
          <a:prstGeom prst="rect">
            <a:avLst/>
          </a:prstGeom>
          <a:effectLst>
            <a:outerShdw blurRad="177800" dist="38100" dir="2700000" sx="104000" sy="104000" algn="tl" rotWithShape="0">
              <a:prstClr val="black">
                <a:alpha val="40000"/>
              </a:prstClr>
            </a:outerShdw>
          </a:effectLst>
        </p:spPr>
      </p:pic>
      <p:pic>
        <p:nvPicPr>
          <p:cNvPr id="5" name="Picture 4">
            <a:hlinkClick r:id="rId7"/>
          </p:cNvPr>
          <p:cNvPicPr>
            <a:picLocks noChangeAspect="1"/>
          </p:cNvPicPr>
          <p:nvPr/>
        </p:nvPicPr>
        <p:blipFill rotWithShape="1">
          <a:blip r:embed="rId8"/>
          <a:srcRect l="14580" t="15547" r="38931" b="26375"/>
          <a:stretch/>
        </p:blipFill>
        <p:spPr>
          <a:xfrm>
            <a:off x="6968578" y="3861048"/>
            <a:ext cx="1873598" cy="1315980"/>
          </a:xfrm>
          <a:prstGeom prst="rect">
            <a:avLst/>
          </a:prstGeom>
          <a:effectLst>
            <a:outerShdw blurRad="177800" dist="38100" dir="2700000" sx="104000" sy="104000" algn="tl" rotWithShape="0">
              <a:prstClr val="black">
                <a:alpha val="40000"/>
              </a:prstClr>
            </a:outerShdw>
          </a:effectLst>
        </p:spPr>
      </p:pic>
      <p:pic>
        <p:nvPicPr>
          <p:cNvPr id="6" name="Picture 5">
            <a:hlinkClick r:id="rId9"/>
          </p:cNvPr>
          <p:cNvPicPr>
            <a:picLocks noChangeAspect="1"/>
          </p:cNvPicPr>
          <p:nvPr/>
        </p:nvPicPr>
        <p:blipFill rotWithShape="1">
          <a:blip r:embed="rId10"/>
          <a:srcRect l="4065" t="29328" r="33950" b="5947"/>
          <a:stretch/>
        </p:blipFill>
        <p:spPr>
          <a:xfrm>
            <a:off x="6968578" y="5366104"/>
            <a:ext cx="1851894" cy="1087232"/>
          </a:xfrm>
          <a:prstGeom prst="rect">
            <a:avLst/>
          </a:prstGeom>
          <a:effectLst>
            <a:outerShdw blurRad="177800" dist="38100" dir="2700000" sx="104000" sy="104000" algn="tl" rotWithShape="0">
              <a:prstClr val="black">
                <a:alpha val="40000"/>
              </a:prstClr>
            </a:outerShdw>
          </a:effectLst>
        </p:spPr>
      </p:pic>
      <p:sp>
        <p:nvSpPr>
          <p:cNvPr id="10" name="Title 1"/>
          <p:cNvSpPr>
            <a:spLocks noGrp="1"/>
          </p:cNvSpPr>
          <p:nvPr>
            <p:ph type="title"/>
          </p:nvPr>
        </p:nvSpPr>
        <p:spPr>
          <a:xfrm>
            <a:off x="70266" y="72008"/>
            <a:ext cx="8859452" cy="548680"/>
          </a:xfrm>
        </p:spPr>
        <p:txBody>
          <a:bodyPr>
            <a:noAutofit/>
          </a:bodyPr>
          <a:lstStyle/>
          <a:p>
            <a:r>
              <a:rPr lang="en-GB" sz="4000" dirty="0" smtClean="0"/>
              <a:t>5.4 - Digital Security – Cloud Security</a:t>
            </a:r>
            <a:endParaRPr lang="en-GB" sz="4000" b="1" dirty="0" smtClean="0"/>
          </a:p>
        </p:txBody>
      </p:sp>
    </p:spTree>
    <p:extLst>
      <p:ext uri="{BB962C8B-B14F-4D97-AF65-F5344CB8AC3E}">
        <p14:creationId xmlns:p14="http://schemas.microsoft.com/office/powerpoint/2010/main" val="1589759357"/>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552728" cy="5586145"/>
          </a:xfrm>
          <a:prstGeom prst="rect">
            <a:avLst/>
          </a:prstGeom>
        </p:spPr>
        <p:txBody>
          <a:bodyPr wrap="square">
            <a:spAutoFit/>
          </a:bodyPr>
          <a:lstStyle/>
          <a:p>
            <a:pPr marL="285750" indent="-285750">
              <a:buClr>
                <a:srgbClr val="00B050"/>
              </a:buClr>
              <a:buSzPct val="104000"/>
              <a:buFont typeface="Wingdings 3" panose="05040102010807070707" pitchFamily="18" charset="2"/>
              <a:buChar char=""/>
            </a:pPr>
            <a:r>
              <a:rPr lang="en-US" sz="1700" dirty="0">
                <a:latin typeface="Calibri" panose="020F0502020204030204" pitchFamily="34" charset="0"/>
              </a:rPr>
              <a:t>Recycling of </a:t>
            </a:r>
            <a:r>
              <a:rPr lang="en-US" sz="1700" dirty="0" smtClean="0">
                <a:latin typeface="Calibri" panose="020F0502020204030204" pitchFamily="34" charset="0"/>
              </a:rPr>
              <a:t>computer equipment </a:t>
            </a:r>
            <a:r>
              <a:rPr lang="en-US" sz="1700" dirty="0">
                <a:latin typeface="Calibri" panose="020F0502020204030204" pitchFamily="34" charset="0"/>
              </a:rPr>
              <a:t>is a specialist part of the waste and recycling industry.  It is a rapidly growing sub-sector due largely to the implementation of the original WEEE Directive in the UK by the WEEE Regulations </a:t>
            </a:r>
            <a:r>
              <a:rPr lang="en-US" sz="1700" dirty="0" smtClean="0">
                <a:latin typeface="Calibri" panose="020F0502020204030204" pitchFamily="34" charset="0"/>
              </a:rPr>
              <a:t>2006. </a:t>
            </a:r>
            <a:r>
              <a:rPr lang="en-US" sz="1700" dirty="0">
                <a:latin typeface="Calibri" panose="020F0502020204030204" pitchFamily="34" charset="0"/>
              </a:rPr>
              <a:t>With that came the associated requirements  for the recovery, reuse, recycling and treatment  of  WEEE</a:t>
            </a:r>
            <a:r>
              <a:rPr lang="en-US" sz="1700" dirty="0" smtClean="0">
                <a:latin typeface="Calibri" panose="020F0502020204030204" pitchFamily="34" charset="0"/>
              </a:rPr>
              <a:t>.</a:t>
            </a:r>
          </a:p>
          <a:p>
            <a:pPr marL="285750" indent="-285750">
              <a:buClr>
                <a:srgbClr val="00B050"/>
              </a:buClr>
              <a:buSzPct val="104000"/>
              <a:buFont typeface="Wingdings 3" panose="05040102010807070707" pitchFamily="18" charset="2"/>
              <a:buChar char=""/>
            </a:pPr>
            <a:r>
              <a:rPr lang="en-US" sz="1700" dirty="0" smtClean="0">
                <a:latin typeface="Calibri" panose="020F0502020204030204" pitchFamily="34" charset="0"/>
              </a:rPr>
              <a:t>Most companies replace equipment on a regular basis, a 3-year rolling policy is usual but not always possible.</a:t>
            </a:r>
          </a:p>
          <a:p>
            <a:pPr marL="285750" indent="-285750">
              <a:buClr>
                <a:srgbClr val="00B050"/>
              </a:buClr>
              <a:buSzPct val="104000"/>
              <a:buFont typeface="Wingdings 3" panose="05040102010807070707" pitchFamily="18" charset="2"/>
              <a:buChar char=""/>
            </a:pPr>
            <a:r>
              <a:rPr lang="en-US" sz="1700" dirty="0">
                <a:latin typeface="Calibri" panose="020F0502020204030204" pitchFamily="34" charset="0"/>
              </a:rPr>
              <a:t>Every year an estimated 2 million </a:t>
            </a:r>
            <a:r>
              <a:rPr lang="en-US" sz="1700" dirty="0" smtClean="0">
                <a:latin typeface="Calibri" panose="020F0502020204030204" pitchFamily="34" charset="0"/>
              </a:rPr>
              <a:t>tons </a:t>
            </a:r>
            <a:r>
              <a:rPr lang="en-US" sz="1700" dirty="0">
                <a:latin typeface="Calibri" panose="020F0502020204030204" pitchFamily="34" charset="0"/>
              </a:rPr>
              <a:t>of WEEE items are discarded by householders and companies in the UK. WEEE includes most products that have a plug or need a battery. There are ten broad categories of WEEE currently outlined within the </a:t>
            </a:r>
            <a:r>
              <a:rPr lang="en-US" sz="1700" dirty="0" smtClean="0">
                <a:latin typeface="Calibri" panose="020F0502020204030204" pitchFamily="34" charset="0"/>
              </a:rPr>
              <a:t>Regulations. In computer terms this means:</a:t>
            </a:r>
            <a:endParaRPr lang="en-US" sz="1700" dirty="0">
              <a:latin typeface="Calibri" panose="020F0502020204030204" pitchFamily="34" charset="0"/>
            </a:endParaRPr>
          </a:p>
          <a:p>
            <a:pPr marL="457200" indent="-227013">
              <a:buClr>
                <a:srgbClr val="00B050"/>
              </a:buClr>
              <a:buSzPct val="104000"/>
              <a:buFont typeface="Arial" panose="020B0604020202020204" pitchFamily="34" charset="0"/>
              <a:buChar char="•"/>
            </a:pPr>
            <a:r>
              <a:rPr lang="en-US" sz="1700" dirty="0" smtClean="0">
                <a:latin typeface="Calibri" panose="020F0502020204030204" pitchFamily="34" charset="0"/>
              </a:rPr>
              <a:t>IT </a:t>
            </a:r>
            <a:r>
              <a:rPr lang="en-US" sz="1700" dirty="0">
                <a:latin typeface="Calibri" panose="020F0502020204030204" pitchFamily="34" charset="0"/>
              </a:rPr>
              <a:t>and telecommunications equipment – e.g. personal computers, copying equipment, telephones and pocket calculators</a:t>
            </a:r>
          </a:p>
          <a:p>
            <a:pPr marL="457200" indent="-227013">
              <a:buClr>
                <a:srgbClr val="00B050"/>
              </a:buClr>
              <a:buSzPct val="104000"/>
              <a:buFont typeface="Arial" panose="020B0604020202020204" pitchFamily="34" charset="0"/>
              <a:buChar char="•"/>
            </a:pPr>
            <a:r>
              <a:rPr lang="en-US" sz="1700" dirty="0">
                <a:latin typeface="Calibri" panose="020F0502020204030204" pitchFamily="34" charset="0"/>
              </a:rPr>
              <a:t>Consumer equipment e.g. radios, televisions, hi-fi equipment, camcorders ad musical instruments</a:t>
            </a:r>
          </a:p>
          <a:p>
            <a:pPr marL="457200" indent="-227013">
              <a:buClr>
                <a:srgbClr val="00B050"/>
              </a:buClr>
              <a:buSzPct val="104000"/>
              <a:buFont typeface="Arial" panose="020B0604020202020204" pitchFamily="34" charset="0"/>
              <a:buChar char="•"/>
            </a:pPr>
            <a:r>
              <a:rPr lang="en-US" sz="1700" dirty="0" smtClean="0">
                <a:latin typeface="Calibri" panose="020F0502020204030204" pitchFamily="34" charset="0"/>
              </a:rPr>
              <a:t>Medical </a:t>
            </a:r>
            <a:r>
              <a:rPr lang="en-US" sz="1700" dirty="0">
                <a:latin typeface="Calibri" panose="020F0502020204030204" pitchFamily="34" charset="0"/>
              </a:rPr>
              <a:t>devices e.g. (non infected) dialysis machines, analysers, medical freezers and cardiology equipment</a:t>
            </a:r>
          </a:p>
          <a:p>
            <a:pPr marL="457200" indent="-227013">
              <a:buClr>
                <a:srgbClr val="00B050"/>
              </a:buClr>
              <a:buSzPct val="104000"/>
              <a:buFont typeface="Arial" panose="020B0604020202020204" pitchFamily="34" charset="0"/>
              <a:buChar char="•"/>
            </a:pPr>
            <a:r>
              <a:rPr lang="en-US" sz="1700" dirty="0">
                <a:latin typeface="Calibri" panose="020F0502020204030204" pitchFamily="34" charset="0"/>
              </a:rPr>
              <a:t>Monitoring and control equipment e .g. smoke detectors, thermostats and heating </a:t>
            </a:r>
            <a:r>
              <a:rPr lang="en-US" sz="1700" dirty="0" smtClean="0">
                <a:latin typeface="Calibri" panose="020F0502020204030204" pitchFamily="34" charset="0"/>
              </a:rPr>
              <a:t>regulators</a:t>
            </a:r>
          </a:p>
          <a:p>
            <a:pPr marL="457200" indent="-227013">
              <a:buClr>
                <a:srgbClr val="00B050"/>
              </a:buClr>
              <a:buSzPct val="104000"/>
              <a:buFont typeface="Arial" panose="020B0604020202020204" pitchFamily="34" charset="0"/>
              <a:buChar char="•"/>
            </a:pPr>
            <a:r>
              <a:rPr lang="en-US" sz="1700" dirty="0" smtClean="0">
                <a:latin typeface="Calibri" panose="020F0502020204030204" pitchFamily="34" charset="0"/>
              </a:rPr>
              <a:t>Printers, computers, faxes, scanners etc.</a:t>
            </a:r>
            <a:endParaRPr lang="en-US" sz="1700" dirty="0">
              <a:latin typeface="Calibri" panose="020F0502020204030204" pitchFamily="34" charset="0"/>
            </a:endParaRPr>
          </a:p>
        </p:txBody>
      </p:sp>
      <p:sp>
        <p:nvSpPr>
          <p:cNvPr id="10" name="Title 1"/>
          <p:cNvSpPr>
            <a:spLocks noGrp="1"/>
          </p:cNvSpPr>
          <p:nvPr>
            <p:ph type="title"/>
          </p:nvPr>
        </p:nvSpPr>
        <p:spPr>
          <a:xfrm>
            <a:off x="70266" y="72008"/>
            <a:ext cx="8859452" cy="548680"/>
          </a:xfrm>
        </p:spPr>
        <p:txBody>
          <a:bodyPr>
            <a:noAutofit/>
          </a:bodyPr>
          <a:lstStyle/>
          <a:p>
            <a:r>
              <a:rPr lang="en-GB" sz="3000" dirty="0" smtClean="0"/>
              <a:t>5.5 - </a:t>
            </a:r>
            <a:r>
              <a:rPr lang="en-US" sz="3000" dirty="0"/>
              <a:t>Safe disposal of data </a:t>
            </a:r>
            <a:r>
              <a:rPr lang="en-US" sz="3000" dirty="0" smtClean="0"/>
              <a:t>and computer </a:t>
            </a:r>
            <a:r>
              <a:rPr lang="en-US" sz="3000" dirty="0"/>
              <a:t>equipment</a:t>
            </a:r>
            <a:endParaRPr lang="en-GB" sz="3000" b="1" dirty="0" smtClean="0"/>
          </a:p>
        </p:txBody>
      </p:sp>
      <p:pic>
        <p:nvPicPr>
          <p:cNvPr id="4098" name="Picture 2" descr="ewas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6" t="7576" r="5736" b="6516"/>
          <a:stretch/>
        </p:blipFill>
        <p:spPr bwMode="auto">
          <a:xfrm>
            <a:off x="6804248" y="1052736"/>
            <a:ext cx="2005938"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mash"/>
          <p:cNvPicPr>
            <a:picLocks noChangeAspect="1" noChangeArrowheads="1"/>
          </p:cNvPicPr>
          <p:nvPr/>
        </p:nvPicPr>
        <p:blipFill rotWithShape="1">
          <a:blip r:embed="rId4">
            <a:extLst>
              <a:ext uri="{28A0092B-C50C-407E-A947-70E740481C1C}">
                <a14:useLocalDpi xmlns:a14="http://schemas.microsoft.com/office/drawing/2010/main" val="0"/>
              </a:ext>
            </a:extLst>
          </a:blip>
          <a:srcRect l="6070" t="6887" r="8311" b="13038"/>
          <a:stretch/>
        </p:blipFill>
        <p:spPr bwMode="auto">
          <a:xfrm>
            <a:off x="6804248" y="2276872"/>
            <a:ext cx="1997736" cy="14451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b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59" t="5538" r="3290" b="7754"/>
          <a:stretch/>
        </p:blipFill>
        <p:spPr bwMode="auto">
          <a:xfrm>
            <a:off x="6791865" y="3845808"/>
            <a:ext cx="2018321" cy="8073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original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1864" y="4825560"/>
            <a:ext cx="2010119" cy="133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67343"/>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6552728" cy="5586145"/>
          </a:xfrm>
          <a:prstGeom prst="rect">
            <a:avLst/>
          </a:prstGeom>
        </p:spPr>
        <p:txBody>
          <a:bodyPr wrap="square">
            <a:spAutoFit/>
          </a:bodyPr>
          <a:lstStyle/>
          <a:p>
            <a:pPr marL="285750" indent="-285750">
              <a:buClr>
                <a:srgbClr val="00B050"/>
              </a:buClr>
              <a:buSzPct val="104000"/>
              <a:buFont typeface="Wingdings 3" panose="05040102010807070707" pitchFamily="18" charset="2"/>
              <a:buChar char=""/>
            </a:pPr>
            <a:r>
              <a:rPr lang="en-US" sz="1700" dirty="0">
                <a:latin typeface="Calibri" panose="020F0502020204030204" pitchFamily="34" charset="0"/>
              </a:rPr>
              <a:t>There is a common misconception that by deleting files or reformatting a drive, the data is gone.  Wrong. Data never truly goes away . Even though there are wipe tools available to make information difficult to recover, experts in data recovery and experienced hackers know the tricks to find things such as Social Security, bank account, and credit card numbers, health and job details, and incriminating e-mail – anything that was once written and stored on the drive.</a:t>
            </a:r>
          </a:p>
          <a:p>
            <a:pPr marL="285750" indent="-285750">
              <a:buClr>
                <a:srgbClr val="00B050"/>
              </a:buClr>
              <a:buSzPct val="104000"/>
              <a:buFont typeface="Wingdings 3" panose="05040102010807070707" pitchFamily="18" charset="2"/>
              <a:buChar char=""/>
            </a:pPr>
            <a:r>
              <a:rPr lang="en-US" sz="1700" dirty="0">
                <a:latin typeface="Calibri" panose="020F0502020204030204" pitchFamily="34" charset="0"/>
              </a:rPr>
              <a:t>So what is the best way to dispose of unwanted computer equipment in a safe and secure manner?</a:t>
            </a:r>
          </a:p>
          <a:p>
            <a:pPr marL="457200" indent="-227013">
              <a:buClr>
                <a:srgbClr val="00B050"/>
              </a:buClr>
              <a:buSzPct val="104000"/>
              <a:buFont typeface="Arial" panose="020B0604020202020204" pitchFamily="34" charset="0"/>
              <a:buChar char="•"/>
            </a:pPr>
            <a:r>
              <a:rPr lang="en-US" sz="1700" dirty="0">
                <a:latin typeface="Calibri" panose="020F0502020204030204" pitchFamily="34" charset="0"/>
              </a:rPr>
              <a:t>Always remove the hard drive from any computer that is being sold or donated to someone else.</a:t>
            </a:r>
          </a:p>
          <a:p>
            <a:pPr marL="457200" indent="-227013">
              <a:buClr>
                <a:srgbClr val="00B050"/>
              </a:buClr>
              <a:buSzPct val="104000"/>
              <a:buFont typeface="Arial" panose="020B0604020202020204" pitchFamily="34" charset="0"/>
              <a:buChar char="•"/>
            </a:pPr>
            <a:r>
              <a:rPr lang="en-US" sz="1700" dirty="0">
                <a:latin typeface="Calibri" panose="020F0502020204030204" pitchFamily="34" charset="0"/>
              </a:rPr>
              <a:t>Never toss a hard drive or other storage device into the trash or recycling without erasing the files .</a:t>
            </a:r>
          </a:p>
          <a:p>
            <a:pPr marL="457200" indent="-227013">
              <a:buClr>
                <a:srgbClr val="00B050"/>
              </a:buClr>
              <a:buSzPct val="104000"/>
              <a:buFont typeface="Arial" panose="020B0604020202020204" pitchFamily="34" charset="0"/>
              <a:buChar char="•"/>
            </a:pPr>
            <a:r>
              <a:rPr lang="en-US" sz="1700" dirty="0" smtClean="0">
                <a:latin typeface="Calibri" panose="020F0502020204030204" pitchFamily="34" charset="0"/>
              </a:rPr>
              <a:t>It is recommended </a:t>
            </a:r>
            <a:r>
              <a:rPr lang="en-US" sz="1700" dirty="0">
                <a:latin typeface="Calibri" panose="020F0502020204030204" pitchFamily="34" charset="0"/>
              </a:rPr>
              <a:t>encrypting files first, and then use an erasing tool to delete the storage device. The files might still be retrievable, but encryption ensures they will be unreadable.</a:t>
            </a:r>
          </a:p>
          <a:p>
            <a:pPr marL="285750" indent="-285750">
              <a:buClr>
                <a:srgbClr val="00B050"/>
              </a:buClr>
              <a:buSzPct val="104000"/>
              <a:buFont typeface="Wingdings 3" panose="05040102010807070707" pitchFamily="18" charset="2"/>
              <a:buChar char=""/>
            </a:pPr>
            <a:r>
              <a:rPr lang="en-US" sz="1700" dirty="0">
                <a:latin typeface="Calibri" panose="020F0502020204030204" pitchFamily="34" charset="0"/>
              </a:rPr>
              <a:t>The absolute safest way to dispose of an old storage device is to physically destroy it – smash it with a hammer, melt down the drive platters, submerge it in water, or drill holes through the discs so they no longer spin.</a:t>
            </a:r>
          </a:p>
        </p:txBody>
      </p:sp>
      <p:sp>
        <p:nvSpPr>
          <p:cNvPr id="10" name="Title 1"/>
          <p:cNvSpPr>
            <a:spLocks noGrp="1"/>
          </p:cNvSpPr>
          <p:nvPr>
            <p:ph type="title"/>
          </p:nvPr>
        </p:nvSpPr>
        <p:spPr>
          <a:xfrm>
            <a:off x="70266" y="72008"/>
            <a:ext cx="8859452" cy="548680"/>
          </a:xfrm>
        </p:spPr>
        <p:txBody>
          <a:bodyPr>
            <a:noAutofit/>
          </a:bodyPr>
          <a:lstStyle/>
          <a:p>
            <a:r>
              <a:rPr lang="en-GB" sz="3000" dirty="0" smtClean="0"/>
              <a:t>5.5 - </a:t>
            </a:r>
            <a:r>
              <a:rPr lang="en-US" sz="3000" dirty="0"/>
              <a:t>Safe disposal of data </a:t>
            </a:r>
            <a:r>
              <a:rPr lang="en-US" sz="3000" dirty="0" smtClean="0"/>
              <a:t>and computer </a:t>
            </a:r>
            <a:r>
              <a:rPr lang="en-US" sz="3000" dirty="0"/>
              <a:t>equipment</a:t>
            </a:r>
            <a:endParaRPr lang="en-GB" sz="3000" b="1" dirty="0" smtClean="0"/>
          </a:p>
        </p:txBody>
      </p:sp>
      <p:pic>
        <p:nvPicPr>
          <p:cNvPr id="4098" name="Picture 2" descr="ewas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6" t="7576" r="5736" b="6516"/>
          <a:stretch/>
        </p:blipFill>
        <p:spPr bwMode="auto">
          <a:xfrm>
            <a:off x="6804248" y="1083610"/>
            <a:ext cx="2005938"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mash"/>
          <p:cNvPicPr>
            <a:picLocks noChangeAspect="1" noChangeArrowheads="1"/>
          </p:cNvPicPr>
          <p:nvPr/>
        </p:nvPicPr>
        <p:blipFill rotWithShape="1">
          <a:blip r:embed="rId4">
            <a:extLst>
              <a:ext uri="{28A0092B-C50C-407E-A947-70E740481C1C}">
                <a14:useLocalDpi xmlns:a14="http://schemas.microsoft.com/office/drawing/2010/main" val="0"/>
              </a:ext>
            </a:extLst>
          </a:blip>
          <a:srcRect l="6070" t="6887" r="8311" b="13038"/>
          <a:stretch/>
        </p:blipFill>
        <p:spPr bwMode="auto">
          <a:xfrm>
            <a:off x="6804248" y="2307746"/>
            <a:ext cx="1997736" cy="14451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b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59" t="5538" r="3290" b="7754"/>
          <a:stretch/>
        </p:blipFill>
        <p:spPr bwMode="auto">
          <a:xfrm>
            <a:off x="6791865" y="3876682"/>
            <a:ext cx="2018321" cy="80732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ee original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1864" y="4825560"/>
            <a:ext cx="2010119" cy="133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469630"/>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70266" y="72008"/>
            <a:ext cx="8859452" cy="548680"/>
          </a:xfrm>
        </p:spPr>
        <p:txBody>
          <a:bodyPr>
            <a:noAutofit/>
          </a:bodyPr>
          <a:lstStyle/>
          <a:p>
            <a:r>
              <a:rPr lang="en-GB" sz="3000" dirty="0" smtClean="0"/>
              <a:t>5.5 - </a:t>
            </a:r>
            <a:r>
              <a:rPr lang="en-US" sz="3000" dirty="0"/>
              <a:t>Safe disposal of data </a:t>
            </a:r>
            <a:r>
              <a:rPr lang="en-US" sz="3000" dirty="0" smtClean="0"/>
              <a:t>and computer </a:t>
            </a:r>
            <a:r>
              <a:rPr lang="en-US" sz="3000" dirty="0"/>
              <a:t>equipment</a:t>
            </a:r>
            <a:endParaRPr lang="en-GB" sz="3000" b="1" dirty="0" smtClean="0"/>
          </a:p>
        </p:txBody>
      </p:sp>
      <p:pic>
        <p:nvPicPr>
          <p:cNvPr id="6" name="Picture 5">
            <a:hlinkClick r:id="rId3"/>
          </p:cNvPr>
          <p:cNvPicPr>
            <a:picLocks noChangeAspect="1"/>
          </p:cNvPicPr>
          <p:nvPr/>
        </p:nvPicPr>
        <p:blipFill rotWithShape="1">
          <a:blip r:embed="rId4"/>
          <a:srcRect l="13474" t="22438" r="36718" b="21453"/>
          <a:stretch/>
        </p:blipFill>
        <p:spPr>
          <a:xfrm>
            <a:off x="617720" y="1105527"/>
            <a:ext cx="3810263" cy="2537986"/>
          </a:xfrm>
          <a:prstGeom prst="rect">
            <a:avLst/>
          </a:prstGeom>
        </p:spPr>
      </p:pic>
      <p:pic>
        <p:nvPicPr>
          <p:cNvPr id="7" name="Picture 6">
            <a:hlinkClick r:id="rId5"/>
          </p:cNvPr>
          <p:cNvPicPr>
            <a:picLocks noChangeAspect="1"/>
          </p:cNvPicPr>
          <p:nvPr/>
        </p:nvPicPr>
        <p:blipFill rotWithShape="1">
          <a:blip r:embed="rId6"/>
          <a:srcRect l="20668" t="13579" r="33397" b="33266"/>
          <a:stretch/>
        </p:blipFill>
        <p:spPr>
          <a:xfrm>
            <a:off x="4938199" y="1105526"/>
            <a:ext cx="3810265" cy="2521708"/>
          </a:xfrm>
          <a:prstGeom prst="rect">
            <a:avLst/>
          </a:prstGeom>
        </p:spPr>
      </p:pic>
      <p:pic>
        <p:nvPicPr>
          <p:cNvPr id="8" name="Picture 7"/>
          <p:cNvPicPr>
            <a:picLocks noChangeAspect="1"/>
          </p:cNvPicPr>
          <p:nvPr/>
        </p:nvPicPr>
        <p:blipFill rotWithShape="1">
          <a:blip r:embed="rId7"/>
          <a:srcRect l="2958" t="21454" r="42252" b="33266"/>
          <a:stretch/>
        </p:blipFill>
        <p:spPr>
          <a:xfrm>
            <a:off x="617720" y="3800019"/>
            <a:ext cx="3810263" cy="1770425"/>
          </a:xfrm>
          <a:prstGeom prst="rect">
            <a:avLst/>
          </a:prstGeom>
        </p:spPr>
      </p:pic>
      <p:pic>
        <p:nvPicPr>
          <p:cNvPr id="9" name="Picture 8">
            <a:hlinkClick r:id="rId8"/>
          </p:cNvPr>
          <p:cNvPicPr>
            <a:picLocks noChangeAspect="1"/>
          </p:cNvPicPr>
          <p:nvPr/>
        </p:nvPicPr>
        <p:blipFill rotWithShape="1">
          <a:blip r:embed="rId9"/>
          <a:srcRect l="13283" t="20672" r="18645" b="14360"/>
          <a:stretch/>
        </p:blipFill>
        <p:spPr>
          <a:xfrm>
            <a:off x="4936436" y="3789040"/>
            <a:ext cx="3746179" cy="1780441"/>
          </a:xfrm>
          <a:prstGeom prst="rect">
            <a:avLst/>
          </a:prstGeom>
        </p:spPr>
      </p:pic>
      <p:sp>
        <p:nvSpPr>
          <p:cNvPr id="11" name="TextBox 10"/>
          <p:cNvSpPr txBox="1"/>
          <p:nvPr/>
        </p:nvSpPr>
        <p:spPr>
          <a:xfrm>
            <a:off x="251520" y="5661248"/>
            <a:ext cx="8496944" cy="923330"/>
          </a:xfrm>
          <a:prstGeom prst="rect">
            <a:avLst/>
          </a:prstGeom>
          <a:noFill/>
        </p:spPr>
        <p:txBody>
          <a:bodyPr wrap="square" rtlCol="0">
            <a:spAutoFit/>
          </a:bodyPr>
          <a:lstStyle/>
          <a:p>
            <a:r>
              <a:rPr lang="en-US" b="1" dirty="0" smtClean="0">
                <a:solidFill>
                  <a:srgbClr val="FF0000"/>
                </a:solidFill>
              </a:rPr>
              <a:t>Task 24 </a:t>
            </a:r>
            <a:r>
              <a:rPr lang="en-US" dirty="0" smtClean="0">
                <a:solidFill>
                  <a:srgbClr val="FF0000"/>
                </a:solidFill>
              </a:rPr>
              <a:t>– Using one of the 4 links above, describe the technical problem, the dangers involved, the potential solutions and how to avoid recurrence to the problem.</a:t>
            </a:r>
            <a:endParaRPr lang="en-GB" dirty="0">
              <a:solidFill>
                <a:srgbClr val="FF0000"/>
              </a:solidFill>
            </a:endParaRPr>
          </a:p>
        </p:txBody>
      </p:sp>
    </p:spTree>
    <p:extLst>
      <p:ext uri="{BB962C8B-B14F-4D97-AF65-F5344CB8AC3E}">
        <p14:creationId xmlns:p14="http://schemas.microsoft.com/office/powerpoint/2010/main" val="112198534"/>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27384"/>
            <a:ext cx="7632848" cy="742066"/>
          </a:xfrm>
        </p:spPr>
        <p:txBody>
          <a:bodyPr>
            <a:noAutofit/>
          </a:bodyPr>
          <a:lstStyle/>
          <a:p>
            <a:r>
              <a:rPr lang="en-GB" sz="4000" dirty="0"/>
              <a:t>Exam Examples – Paper 1</a:t>
            </a:r>
            <a:endParaRPr lang="en-GB" sz="4000" b="1" dirty="0" smtClean="0"/>
          </a:p>
        </p:txBody>
      </p:sp>
      <p:sp>
        <p:nvSpPr>
          <p:cNvPr id="23" name="Content Placeholder 1"/>
          <p:cNvSpPr txBox="1">
            <a:spLocks/>
          </p:cNvSpPr>
          <p:nvPr/>
        </p:nvSpPr>
        <p:spPr>
          <a:xfrm>
            <a:off x="214343" y="1085402"/>
            <a:ext cx="8715375" cy="5583958"/>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2000" b="1" dirty="0" smtClean="0">
                <a:latin typeface="Calibri" pitchFamily="34" charset="0"/>
                <a:ea typeface="Calibri" pitchFamily="34" charset="0"/>
                <a:cs typeface="Calibri" pitchFamily="34" charset="0"/>
              </a:rPr>
              <a:t>November 2013 – Paper 12</a:t>
            </a:r>
            <a:endParaRPr lang="en-ZA" sz="2000" b="1" dirty="0">
              <a:latin typeface="Calibri" pitchFamily="34" charset="0"/>
              <a:ea typeface="Calibri" pitchFamily="34" charset="0"/>
              <a:cs typeface="Calibri" pitchFamily="34" charset="0"/>
            </a:endParaRPr>
          </a:p>
        </p:txBody>
      </p:sp>
      <p:sp>
        <p:nvSpPr>
          <p:cNvPr id="3" name="TextBox 2"/>
          <p:cNvSpPr txBox="1"/>
          <p:nvPr/>
        </p:nvSpPr>
        <p:spPr>
          <a:xfrm>
            <a:off x="323850" y="1700808"/>
            <a:ext cx="8120592" cy="4801314"/>
          </a:xfrm>
          <a:prstGeom prst="rect">
            <a:avLst/>
          </a:prstGeom>
          <a:noFill/>
        </p:spPr>
        <p:txBody>
          <a:bodyPr wrap="square" rtlCol="0">
            <a:spAutoFit/>
          </a:bodyPr>
          <a:lstStyle/>
          <a:p>
            <a:r>
              <a:rPr lang="en-US" dirty="0" smtClean="0"/>
              <a:t>1: Describe encryption and discuss the benefits and drawbacks of using it to make data secure.</a:t>
            </a:r>
          </a:p>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[6]</a:t>
            </a:r>
            <a:endParaRPr lang="en-GB" dirty="0"/>
          </a:p>
        </p:txBody>
      </p:sp>
      <p:sp>
        <p:nvSpPr>
          <p:cNvPr id="8" name="TextBox 7">
            <a:hlinkClick r:id="rId3" action="ppaction://hlinkfile"/>
          </p:cNvPr>
          <p:cNvSpPr txBox="1"/>
          <p:nvPr/>
        </p:nvSpPr>
        <p:spPr>
          <a:xfrm>
            <a:off x="8444442" y="3562053"/>
            <a:ext cx="360040" cy="584775"/>
          </a:xfrm>
          <a:prstGeom prst="rect">
            <a:avLst/>
          </a:prstGeom>
          <a:noFill/>
        </p:spPr>
        <p:txBody>
          <a:bodyPr wrap="square" rtlCol="0">
            <a:spAutoFit/>
          </a:bodyPr>
          <a:lstStyle/>
          <a:p>
            <a:r>
              <a:rPr lang="en-US" sz="32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259664994"/>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27384"/>
            <a:ext cx="7632848" cy="742066"/>
          </a:xfrm>
        </p:spPr>
        <p:txBody>
          <a:bodyPr>
            <a:noAutofit/>
          </a:bodyPr>
          <a:lstStyle/>
          <a:p>
            <a:r>
              <a:rPr lang="en-GB" sz="4000" dirty="0"/>
              <a:t>Exam Examples – Paper 1</a:t>
            </a:r>
            <a:endParaRPr lang="en-GB" sz="4000" b="1" dirty="0" smtClean="0"/>
          </a:p>
        </p:txBody>
      </p:sp>
      <p:sp>
        <p:nvSpPr>
          <p:cNvPr id="3" name="Rectangle 2"/>
          <p:cNvSpPr/>
          <p:nvPr/>
        </p:nvSpPr>
        <p:spPr>
          <a:xfrm>
            <a:off x="251520" y="1052736"/>
            <a:ext cx="8552962" cy="369332"/>
          </a:xfrm>
          <a:prstGeom prst="rect">
            <a:avLst/>
          </a:prstGeom>
        </p:spPr>
        <p:txBody>
          <a:bodyPr wrap="square">
            <a:spAutoFit/>
          </a:bodyPr>
          <a:lstStyle/>
          <a:p>
            <a:r>
              <a:rPr lang="en-US" b="1" dirty="0">
                <a:solidFill>
                  <a:srgbClr val="000000"/>
                </a:solidFill>
                <a:latin typeface="Arial" panose="020B0604020202020204" pitchFamily="34" charset="0"/>
              </a:rPr>
              <a:t>(c) </a:t>
            </a:r>
            <a:r>
              <a:rPr lang="en-US" dirty="0">
                <a:solidFill>
                  <a:srgbClr val="000000"/>
                </a:solidFill>
                <a:latin typeface="Arial" panose="020B0604020202020204" pitchFamily="34" charset="0"/>
              </a:rPr>
              <a:t>Which of these items is a biometric security method? </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178997674"/>
              </p:ext>
            </p:extLst>
          </p:nvPr>
        </p:nvGraphicFramePr>
        <p:xfrm>
          <a:off x="323528" y="1564957"/>
          <a:ext cx="7776864" cy="1997095"/>
        </p:xfrm>
        <a:graphic>
          <a:graphicData uri="http://schemas.openxmlformats.org/drawingml/2006/table">
            <a:tbl>
              <a:tblPr firstRow="1" bandRow="1">
                <a:tableStyleId>{5C22544A-7EE6-4342-B048-85BDC9FD1C3A}</a:tableStyleId>
              </a:tblPr>
              <a:tblGrid>
                <a:gridCol w="3888432"/>
                <a:gridCol w="3888432"/>
              </a:tblGrid>
              <a:tr h="399419">
                <a:tc>
                  <a:txBody>
                    <a:bodyPr/>
                    <a:lstStyle/>
                    <a:p>
                      <a:r>
                        <a:rPr lang="en-US" dirty="0" smtClean="0"/>
                        <a:t>Item</a:t>
                      </a:r>
                      <a:endParaRPr lang="en-GB" dirty="0"/>
                    </a:p>
                  </a:txBody>
                  <a:tcPr/>
                </a:tc>
                <a:tc>
                  <a:txBody>
                    <a:bodyPr/>
                    <a:lstStyle/>
                    <a:p>
                      <a:r>
                        <a:rPr lang="en-US" dirty="0" smtClean="0"/>
                        <a:t>Tick</a:t>
                      </a:r>
                      <a:endParaRPr lang="en-GB" dirty="0"/>
                    </a:p>
                  </a:txBody>
                  <a:tcPr/>
                </a:tc>
              </a:tr>
              <a:tr h="399419">
                <a:tc>
                  <a:txBody>
                    <a:bodyPr/>
                    <a:lstStyle/>
                    <a:p>
                      <a:r>
                        <a:rPr lang="en-US" dirty="0" smtClean="0"/>
                        <a:t>Iris</a:t>
                      </a:r>
                      <a:endParaRPr lang="en-GB" dirty="0"/>
                    </a:p>
                  </a:txBody>
                  <a:tcPr/>
                </a:tc>
                <a:tc>
                  <a:txBody>
                    <a:bodyPr/>
                    <a:lstStyle/>
                    <a:p>
                      <a:endParaRPr lang="en-GB" dirty="0"/>
                    </a:p>
                  </a:txBody>
                  <a:tcPr/>
                </a:tc>
              </a:tr>
              <a:tr h="399419">
                <a:tc>
                  <a:txBody>
                    <a:bodyPr/>
                    <a:lstStyle/>
                    <a:p>
                      <a:r>
                        <a:rPr lang="en-US" dirty="0" smtClean="0"/>
                        <a:t>Password</a:t>
                      </a:r>
                      <a:endParaRPr lang="en-GB" dirty="0"/>
                    </a:p>
                  </a:txBody>
                  <a:tcPr/>
                </a:tc>
                <a:tc>
                  <a:txBody>
                    <a:bodyPr/>
                    <a:lstStyle/>
                    <a:p>
                      <a:endParaRPr lang="en-GB" dirty="0"/>
                    </a:p>
                  </a:txBody>
                  <a:tcPr/>
                </a:tc>
              </a:tr>
              <a:tr h="399419">
                <a:tc>
                  <a:txBody>
                    <a:bodyPr/>
                    <a:lstStyle/>
                    <a:p>
                      <a:r>
                        <a:rPr lang="en-US" dirty="0" smtClean="0"/>
                        <a:t>RFID</a:t>
                      </a:r>
                      <a:endParaRPr lang="en-GB" dirty="0"/>
                    </a:p>
                  </a:txBody>
                  <a:tcPr/>
                </a:tc>
                <a:tc>
                  <a:txBody>
                    <a:bodyPr/>
                    <a:lstStyle/>
                    <a:p>
                      <a:endParaRPr lang="en-GB" dirty="0"/>
                    </a:p>
                  </a:txBody>
                  <a:tcPr/>
                </a:tc>
              </a:tr>
              <a:tr h="399419">
                <a:tc>
                  <a:txBody>
                    <a:bodyPr/>
                    <a:lstStyle/>
                    <a:p>
                      <a:r>
                        <a:rPr lang="en-US" dirty="0" smtClean="0"/>
                        <a:t>Token</a:t>
                      </a:r>
                      <a:endParaRPr lang="en-GB" dirty="0"/>
                    </a:p>
                  </a:txBody>
                  <a:tcPr/>
                </a:tc>
                <a:tc>
                  <a:txBody>
                    <a:bodyPr/>
                    <a:lstStyle/>
                    <a:p>
                      <a:endParaRPr lang="en-GB" dirty="0"/>
                    </a:p>
                  </a:txBody>
                  <a:tcPr/>
                </a:tc>
              </a:tr>
            </a:tbl>
          </a:graphicData>
        </a:graphic>
      </p:graphicFrame>
      <p:sp>
        <p:nvSpPr>
          <p:cNvPr id="5" name="Rectangle 4"/>
          <p:cNvSpPr/>
          <p:nvPr/>
        </p:nvSpPr>
        <p:spPr>
          <a:xfrm>
            <a:off x="323528" y="3704941"/>
            <a:ext cx="7776864" cy="2862322"/>
          </a:xfrm>
          <a:prstGeom prst="rect">
            <a:avLst/>
          </a:prstGeom>
        </p:spPr>
        <p:txBody>
          <a:bodyPr wrap="square">
            <a:spAutoFit/>
          </a:bodyPr>
          <a:lstStyle/>
          <a:p>
            <a:r>
              <a:rPr lang="en-US" b="1" dirty="0">
                <a:solidFill>
                  <a:srgbClr val="000000"/>
                </a:solidFill>
                <a:latin typeface="Arial" panose="020B0604020202020204" pitchFamily="34" charset="0"/>
              </a:rPr>
              <a:t>7 </a:t>
            </a:r>
            <a:r>
              <a:rPr lang="en-US" dirty="0">
                <a:solidFill>
                  <a:srgbClr val="000000"/>
                </a:solidFill>
                <a:latin typeface="Arial" panose="020B0604020202020204" pitchFamily="34" charset="0"/>
              </a:rPr>
              <a:t>Staff at Progress Mutual must sign an Acceptable Use Policy (AUP) </a:t>
            </a:r>
          </a:p>
          <a:p>
            <a:r>
              <a:rPr lang="en-US" dirty="0">
                <a:solidFill>
                  <a:srgbClr val="000000"/>
                </a:solidFill>
                <a:latin typeface="Arial" panose="020B0604020202020204" pitchFamily="34" charset="0"/>
              </a:rPr>
              <a:t>Describe two items that could be included in the AUP. </a:t>
            </a:r>
            <a:endParaRPr lang="en-US" dirty="0" smtClean="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1: _________________________________________________________</a:t>
            </a:r>
            <a:br>
              <a:rPr lang="en-US" dirty="0" smtClean="0">
                <a:solidFill>
                  <a:srgbClr val="000000"/>
                </a:solidFill>
                <a:latin typeface="Arial" panose="020B0604020202020204" pitchFamily="34" charset="0"/>
              </a:rPr>
            </a:br>
            <a:r>
              <a:rPr lang="en-US" dirty="0" smtClean="0">
                <a:solidFill>
                  <a:srgbClr val="000000"/>
                </a:solidFill>
                <a:latin typeface="Arial" panose="020B0604020202020204" pitchFamily="34" charset="0"/>
              </a:rPr>
              <a:t>_________________________________________________________________________________________________________________________________________________________________________________</a:t>
            </a:r>
          </a:p>
          <a:p>
            <a:r>
              <a:rPr lang="en-US" dirty="0" smtClean="0">
                <a:solidFill>
                  <a:srgbClr val="000000"/>
                </a:solidFill>
                <a:latin typeface="Arial" panose="020B0604020202020204" pitchFamily="34" charset="0"/>
              </a:rPr>
              <a:t>2: _________________________________________________________</a:t>
            </a:r>
            <a:br>
              <a:rPr lang="en-US" dirty="0" smtClean="0">
                <a:solidFill>
                  <a:srgbClr val="000000"/>
                </a:solidFill>
                <a:latin typeface="Arial" panose="020B0604020202020204" pitchFamily="34" charset="0"/>
              </a:rPr>
            </a:br>
            <a:r>
              <a:rPr lang="en-US" dirty="0" smtClean="0">
                <a:solidFill>
                  <a:srgbClr val="000000"/>
                </a:solidFill>
                <a:latin typeface="Arial" panose="020B0604020202020204" pitchFamily="34" charset="0"/>
              </a:rPr>
              <a:t>______________________________________________________________________________________________________________________________________________________________________________ </a:t>
            </a:r>
            <a:r>
              <a:rPr lang="en-US" dirty="0"/>
              <a:t> [4]</a:t>
            </a:r>
            <a:endParaRPr lang="en-GB" dirty="0"/>
          </a:p>
        </p:txBody>
      </p:sp>
      <p:sp>
        <p:nvSpPr>
          <p:cNvPr id="10" name="TextBox 9">
            <a:hlinkClick r:id="rId3" action="ppaction://hlinkfile"/>
          </p:cNvPr>
          <p:cNvSpPr txBox="1"/>
          <p:nvPr/>
        </p:nvSpPr>
        <p:spPr>
          <a:xfrm>
            <a:off x="8444442" y="3562053"/>
            <a:ext cx="360040" cy="584775"/>
          </a:xfrm>
          <a:prstGeom prst="rect">
            <a:avLst/>
          </a:prstGeom>
          <a:noFill/>
        </p:spPr>
        <p:txBody>
          <a:bodyPr wrap="square" rtlCol="0">
            <a:spAutoFit/>
          </a:bodyPr>
          <a:lstStyle/>
          <a:p>
            <a:r>
              <a:rPr lang="en-US" sz="32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260148331"/>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27384"/>
            <a:ext cx="7632848" cy="742066"/>
          </a:xfrm>
        </p:spPr>
        <p:txBody>
          <a:bodyPr>
            <a:noAutofit/>
          </a:bodyPr>
          <a:lstStyle/>
          <a:p>
            <a:r>
              <a:rPr lang="en-GB" sz="4000" dirty="0"/>
              <a:t>Exam Examples – Paper 1</a:t>
            </a:r>
            <a:endParaRPr lang="en-GB" sz="4000" b="1" dirty="0" smtClean="0"/>
          </a:p>
        </p:txBody>
      </p:sp>
      <p:sp>
        <p:nvSpPr>
          <p:cNvPr id="9" name="TextBox 8">
            <a:hlinkClick r:id="rId3" action="ppaction://hlinkfile"/>
          </p:cNvPr>
          <p:cNvSpPr txBox="1"/>
          <p:nvPr/>
        </p:nvSpPr>
        <p:spPr>
          <a:xfrm>
            <a:off x="8444442" y="3562053"/>
            <a:ext cx="360040" cy="584775"/>
          </a:xfrm>
          <a:prstGeom prst="rect">
            <a:avLst/>
          </a:prstGeom>
          <a:noFill/>
        </p:spPr>
        <p:txBody>
          <a:bodyPr wrap="square" rtlCol="0">
            <a:spAutoFit/>
          </a:bodyPr>
          <a:lstStyle/>
          <a:p>
            <a:r>
              <a:rPr lang="en-US" sz="3200" b="1" dirty="0" smtClean="0">
                <a:solidFill>
                  <a:srgbClr val="FF0000"/>
                </a:solidFill>
              </a:rPr>
              <a:t>?</a:t>
            </a:r>
            <a:endParaRPr lang="en-GB" b="1" dirty="0">
              <a:solidFill>
                <a:srgbClr val="FF0000"/>
              </a:solidFill>
            </a:endParaRPr>
          </a:p>
        </p:txBody>
      </p:sp>
      <p:sp>
        <p:nvSpPr>
          <p:cNvPr id="2" name="Rectangle 1"/>
          <p:cNvSpPr/>
          <p:nvPr/>
        </p:nvSpPr>
        <p:spPr>
          <a:xfrm>
            <a:off x="288032" y="1052736"/>
            <a:ext cx="7956376" cy="5632311"/>
          </a:xfrm>
          <a:prstGeom prst="rect">
            <a:avLst/>
          </a:prstGeom>
        </p:spPr>
        <p:txBody>
          <a:bodyPr wrap="square">
            <a:spAutoFit/>
          </a:bodyPr>
          <a:lstStyle/>
          <a:p>
            <a:r>
              <a:rPr lang="en-US" b="1" dirty="0">
                <a:solidFill>
                  <a:srgbClr val="000000"/>
                </a:solidFill>
                <a:latin typeface="Arial" panose="020B0604020202020204" pitchFamily="34" charset="0"/>
              </a:rPr>
              <a:t>9 </a:t>
            </a:r>
            <a:r>
              <a:rPr lang="en-US" dirty="0">
                <a:solidFill>
                  <a:srgbClr val="000000"/>
                </a:solidFill>
                <a:latin typeface="Arial" panose="020B0604020202020204" pitchFamily="34" charset="0"/>
              </a:rPr>
              <a:t>Explain the measures Progress Mutual should consider when securing customers’ data. </a:t>
            </a:r>
            <a:r>
              <a:rPr lang="en-US" dirty="0" smtClean="0">
                <a:solidFill>
                  <a:srgbClr val="000000"/>
                </a:solidFill>
                <a:latin typeface="Arial" panose="020B0604020202020204" pitchFamily="34" charset="0"/>
              </a:rPr>
              <a:t>Your </a:t>
            </a:r>
            <a:r>
              <a:rPr lang="en-US" dirty="0">
                <a:solidFill>
                  <a:srgbClr val="000000"/>
                </a:solidFill>
                <a:latin typeface="Arial" panose="020B0604020202020204" pitchFamily="34" charset="0"/>
              </a:rPr>
              <a:t>answer should include physical and digital security measures. </a:t>
            </a:r>
            <a:endParaRPr lang="en-US" dirty="0" smtClean="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[6]</a:t>
            </a:r>
            <a:endParaRPr lang="en-GB" dirty="0"/>
          </a:p>
        </p:txBody>
      </p:sp>
    </p:spTree>
    <p:extLst>
      <p:ext uri="{BB962C8B-B14F-4D97-AF65-F5344CB8AC3E}">
        <p14:creationId xmlns:p14="http://schemas.microsoft.com/office/powerpoint/2010/main" val="3053672138"/>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7504" y="116632"/>
            <a:ext cx="8964488" cy="452568"/>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sz="3600" dirty="0" smtClean="0"/>
              <a:t>5.1 </a:t>
            </a:r>
            <a:r>
              <a:rPr lang="en-GB" sz="3600" dirty="0"/>
              <a:t>– </a:t>
            </a:r>
            <a:r>
              <a:rPr lang="en-GB" sz="3600" dirty="0" smtClean="0"/>
              <a:t>Moral Use of ICT – Plagiarism</a:t>
            </a:r>
            <a:endParaRPr lang="en-GB" sz="3600" dirty="0"/>
          </a:p>
        </p:txBody>
      </p:sp>
      <p:sp>
        <p:nvSpPr>
          <p:cNvPr id="4" name="Rectangle 3"/>
          <p:cNvSpPr/>
          <p:nvPr/>
        </p:nvSpPr>
        <p:spPr>
          <a:xfrm>
            <a:off x="251520" y="1052736"/>
            <a:ext cx="8474720" cy="5332229"/>
          </a:xfrm>
          <a:prstGeom prst="rect">
            <a:avLst/>
          </a:prstGeom>
        </p:spPr>
        <p:txBody>
          <a:bodyPr wrap="square">
            <a:spAutoFit/>
          </a:bodyPr>
          <a:lstStyle/>
          <a:p>
            <a:pPr marL="234950" indent="-234950">
              <a:spcAft>
                <a:spcPts val="300"/>
              </a:spcAft>
              <a:buClr>
                <a:srgbClr val="00B050"/>
              </a:buClr>
              <a:buFont typeface="Wingdings 3" panose="05040102010807070707" pitchFamily="18" charset="2"/>
              <a:buChar char=""/>
            </a:pPr>
            <a:r>
              <a:rPr lang="en-US" sz="1700" dirty="0"/>
              <a:t>Many students will admit to having copied </a:t>
            </a:r>
            <a:r>
              <a:rPr lang="en-US" sz="1700" dirty="0" smtClean="0"/>
              <a:t>sections of </a:t>
            </a:r>
            <a:r>
              <a:rPr lang="en-US" sz="1700" dirty="0"/>
              <a:t>a web page and submitting it as </a:t>
            </a:r>
            <a:r>
              <a:rPr lang="en-US" sz="1700" dirty="0" smtClean="0"/>
              <a:t>homework. This </a:t>
            </a:r>
            <a:r>
              <a:rPr lang="en-US" sz="1700" dirty="0"/>
              <a:t>problem isn’t just confined to school classrooms.</a:t>
            </a:r>
          </a:p>
          <a:p>
            <a:pPr marL="234950" indent="-234950">
              <a:spcAft>
                <a:spcPts val="300"/>
              </a:spcAft>
              <a:buClr>
                <a:srgbClr val="00B050"/>
              </a:buClr>
              <a:buFont typeface="Wingdings 3" panose="05040102010807070707" pitchFamily="18" charset="2"/>
              <a:buChar char=""/>
            </a:pPr>
            <a:r>
              <a:rPr lang="en-US" sz="1700" dirty="0"/>
              <a:t>Recently there has been a worrying growth </a:t>
            </a:r>
            <a:r>
              <a:rPr lang="en-US" sz="1700" dirty="0" smtClean="0"/>
              <a:t>in university </a:t>
            </a:r>
            <a:r>
              <a:rPr lang="en-US" sz="1700" dirty="0"/>
              <a:t>students to copying from the </a:t>
            </a:r>
            <a:r>
              <a:rPr lang="en-US" sz="1700" dirty="0" smtClean="0"/>
              <a:t>internet. Many </a:t>
            </a:r>
            <a:r>
              <a:rPr lang="en-US" sz="1700" dirty="0"/>
              <a:t>lecturers now have access to software that </a:t>
            </a:r>
            <a:r>
              <a:rPr lang="en-US" sz="1700" dirty="0" smtClean="0"/>
              <a:t>can recognise </a:t>
            </a:r>
            <a:r>
              <a:rPr lang="en-US" sz="1700" dirty="0"/>
              <a:t>copied work. Many students have </a:t>
            </a:r>
            <a:r>
              <a:rPr lang="en-US" sz="1700" dirty="0" smtClean="0"/>
              <a:t>been caught</a:t>
            </a:r>
            <a:r>
              <a:rPr lang="en-US" sz="1700" dirty="0"/>
              <a:t>, some even failing their degrees</a:t>
            </a:r>
            <a:r>
              <a:rPr lang="en-US" sz="1700" dirty="0" smtClean="0"/>
              <a:t>. </a:t>
            </a:r>
            <a:r>
              <a:rPr lang="en-US" sz="1700" dirty="0"/>
              <a:t>Faced with the near certainty that the </a:t>
            </a:r>
            <a:r>
              <a:rPr lang="en-US" sz="1700" dirty="0" smtClean="0"/>
              <a:t>cut-and-paste essay </a:t>
            </a:r>
            <a:r>
              <a:rPr lang="en-US" sz="1700" dirty="0"/>
              <a:t>will be found out, lazy or dishonest </a:t>
            </a:r>
            <a:r>
              <a:rPr lang="en-US" sz="1700" dirty="0" smtClean="0"/>
              <a:t>students can </a:t>
            </a:r>
            <a:r>
              <a:rPr lang="en-US" sz="1700" dirty="0"/>
              <a:t>now turn to websites that offer to write </a:t>
            </a:r>
            <a:r>
              <a:rPr lang="en-US" sz="1700" dirty="0" smtClean="0"/>
              <a:t>their essays </a:t>
            </a:r>
            <a:r>
              <a:rPr lang="en-US" sz="1700" dirty="0"/>
              <a:t>for them, and, in every case, guarantee </a:t>
            </a:r>
            <a:r>
              <a:rPr lang="en-US" sz="1700" dirty="0" smtClean="0"/>
              <a:t>that the </a:t>
            </a:r>
            <a:r>
              <a:rPr lang="en-US" sz="1700" dirty="0"/>
              <a:t>essays are original.</a:t>
            </a:r>
          </a:p>
          <a:p>
            <a:pPr marL="234950" indent="-234950">
              <a:spcAft>
                <a:spcPts val="300"/>
              </a:spcAft>
              <a:buClr>
                <a:srgbClr val="00B050"/>
              </a:buClr>
              <a:buFont typeface="Wingdings 3" panose="05040102010807070707" pitchFamily="18" charset="2"/>
              <a:buChar char=""/>
            </a:pPr>
            <a:r>
              <a:rPr lang="en-US" sz="1700" dirty="0"/>
              <a:t>These websites defend themselves by saying </a:t>
            </a:r>
            <a:r>
              <a:rPr lang="en-US" sz="1700" dirty="0" smtClean="0"/>
              <a:t>that the </a:t>
            </a:r>
            <a:r>
              <a:rPr lang="en-US" sz="1700" dirty="0"/>
              <a:t>essays are only provided as a model answer </a:t>
            </a:r>
            <a:r>
              <a:rPr lang="en-US" sz="1700" dirty="0" smtClean="0"/>
              <a:t>and should </a:t>
            </a:r>
            <a:r>
              <a:rPr lang="en-US" sz="1700" dirty="0"/>
              <a:t>not be submitted by the student as their </a:t>
            </a:r>
            <a:r>
              <a:rPr lang="en-US" sz="1700" dirty="0" smtClean="0"/>
              <a:t>own work</a:t>
            </a:r>
            <a:r>
              <a:rPr lang="en-US" sz="1700" dirty="0"/>
              <a:t>. However, how many people really </a:t>
            </a:r>
            <a:r>
              <a:rPr lang="en-US" sz="1700" dirty="0" smtClean="0"/>
              <a:t>believe that </a:t>
            </a:r>
            <a:r>
              <a:rPr lang="en-US" sz="1700" dirty="0"/>
              <a:t>a student is going to pay hundreds of </a:t>
            </a:r>
            <a:r>
              <a:rPr lang="en-US" sz="1700" dirty="0" smtClean="0"/>
              <a:t>pounds for </a:t>
            </a:r>
            <a:r>
              <a:rPr lang="en-US" sz="1700" dirty="0"/>
              <a:t>a customised essay and then not take the </a:t>
            </a:r>
            <a:r>
              <a:rPr lang="en-US" sz="1700" dirty="0" smtClean="0"/>
              <a:t>easy option </a:t>
            </a:r>
            <a:r>
              <a:rPr lang="en-US" sz="1700" dirty="0"/>
              <a:t>of using it as it stands</a:t>
            </a:r>
            <a:r>
              <a:rPr lang="en-US" sz="1700" dirty="0" smtClean="0"/>
              <a:t>?</a:t>
            </a:r>
          </a:p>
          <a:p>
            <a:pPr>
              <a:spcAft>
                <a:spcPts val="300"/>
              </a:spcAft>
              <a:buClr>
                <a:srgbClr val="00B050"/>
              </a:buClr>
            </a:pPr>
            <a:r>
              <a:rPr lang="en-US" sz="1700" b="1" dirty="0" smtClean="0">
                <a:solidFill>
                  <a:srgbClr val="FF0000"/>
                </a:solidFill>
              </a:rPr>
              <a:t>Task 5</a:t>
            </a:r>
          </a:p>
          <a:p>
            <a:pPr marL="342900" indent="-342900">
              <a:spcAft>
                <a:spcPts val="300"/>
              </a:spcAft>
              <a:buClr>
                <a:srgbClr val="00B050"/>
              </a:buClr>
              <a:buFont typeface="+mj-lt"/>
              <a:buAutoNum type="arabicPeriod"/>
            </a:pPr>
            <a:r>
              <a:rPr lang="en-US" sz="1700" dirty="0" smtClean="0">
                <a:solidFill>
                  <a:srgbClr val="FF0000"/>
                </a:solidFill>
              </a:rPr>
              <a:t>Do </a:t>
            </a:r>
            <a:r>
              <a:rPr lang="en-US" sz="1700" dirty="0">
                <a:solidFill>
                  <a:srgbClr val="FF0000"/>
                </a:solidFill>
              </a:rPr>
              <a:t>you think plagiarising information has an impact on learning, or is it just another way to </a:t>
            </a:r>
            <a:r>
              <a:rPr lang="en-US" sz="1700" dirty="0" smtClean="0">
                <a:solidFill>
                  <a:srgbClr val="FF0000"/>
                </a:solidFill>
              </a:rPr>
              <a:t>work?</a:t>
            </a:r>
          </a:p>
          <a:p>
            <a:pPr marL="342900" indent="-342900">
              <a:spcAft>
                <a:spcPts val="300"/>
              </a:spcAft>
              <a:buClr>
                <a:srgbClr val="00B050"/>
              </a:buClr>
              <a:buFont typeface="+mj-lt"/>
              <a:buAutoNum type="arabicPeriod"/>
            </a:pPr>
            <a:r>
              <a:rPr lang="en-US" sz="1700" dirty="0" smtClean="0">
                <a:solidFill>
                  <a:srgbClr val="FF0000"/>
                </a:solidFill>
              </a:rPr>
              <a:t>How </a:t>
            </a:r>
            <a:r>
              <a:rPr lang="en-US" sz="1700" dirty="0">
                <a:solidFill>
                  <a:srgbClr val="FF0000"/>
                </a:solidFill>
              </a:rPr>
              <a:t>do plagiarism detection tools like </a:t>
            </a:r>
            <a:r>
              <a:rPr lang="en-US" sz="1700" dirty="0">
                <a:solidFill>
                  <a:srgbClr val="FF0000"/>
                </a:solidFill>
                <a:hlinkClick r:id="rId3"/>
              </a:rPr>
              <a:t>turnitin </a:t>
            </a:r>
            <a:r>
              <a:rPr lang="en-US" sz="1700" dirty="0" smtClean="0">
                <a:solidFill>
                  <a:srgbClr val="FF0000"/>
                </a:solidFill>
              </a:rPr>
              <a:t>work?</a:t>
            </a:r>
          </a:p>
          <a:p>
            <a:pPr marL="342900" indent="-342900">
              <a:spcAft>
                <a:spcPts val="300"/>
              </a:spcAft>
              <a:buClr>
                <a:srgbClr val="00B050"/>
              </a:buClr>
              <a:buFont typeface="+mj-lt"/>
              <a:buAutoNum type="arabicPeriod"/>
            </a:pPr>
            <a:r>
              <a:rPr lang="en-US" sz="1700" dirty="0" smtClean="0">
                <a:solidFill>
                  <a:srgbClr val="FF0000"/>
                </a:solidFill>
              </a:rPr>
              <a:t>Do </a:t>
            </a:r>
            <a:r>
              <a:rPr lang="en-US" sz="1700" dirty="0">
                <a:solidFill>
                  <a:srgbClr val="FF0000"/>
                </a:solidFill>
              </a:rPr>
              <a:t>you think ‘grades for pay’ are a fair way of </a:t>
            </a:r>
            <a:r>
              <a:rPr lang="en-US" sz="1700" dirty="0" smtClean="0">
                <a:solidFill>
                  <a:srgbClr val="FF0000"/>
                </a:solidFill>
              </a:rPr>
              <a:t>working?</a:t>
            </a:r>
          </a:p>
          <a:p>
            <a:pPr marL="342900" indent="-342900">
              <a:spcAft>
                <a:spcPts val="300"/>
              </a:spcAft>
              <a:buClr>
                <a:srgbClr val="00B050"/>
              </a:buClr>
              <a:buFont typeface="+mj-lt"/>
              <a:buAutoNum type="arabicPeriod"/>
            </a:pPr>
            <a:r>
              <a:rPr lang="en-US" sz="1700" dirty="0" smtClean="0">
                <a:solidFill>
                  <a:srgbClr val="FF0000"/>
                </a:solidFill>
              </a:rPr>
              <a:t>How </a:t>
            </a:r>
            <a:r>
              <a:rPr lang="en-US" sz="1700" dirty="0">
                <a:solidFill>
                  <a:srgbClr val="FF0000"/>
                </a:solidFill>
              </a:rPr>
              <a:t>could this be stopped?</a:t>
            </a:r>
            <a:endParaRPr lang="en-GB" sz="1700" dirty="0">
              <a:solidFill>
                <a:srgbClr val="FF0000"/>
              </a:solidFill>
            </a:endParaRPr>
          </a:p>
        </p:txBody>
      </p:sp>
    </p:spTree>
    <p:extLst>
      <p:ext uri="{BB962C8B-B14F-4D97-AF65-F5344CB8AC3E}">
        <p14:creationId xmlns:p14="http://schemas.microsoft.com/office/powerpoint/2010/main" val="334845498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7504" y="116632"/>
            <a:ext cx="8964488" cy="452568"/>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dirty="0" smtClean="0"/>
              <a:t>5.1 </a:t>
            </a:r>
            <a:r>
              <a:rPr lang="en-GB" dirty="0"/>
              <a:t>– </a:t>
            </a:r>
            <a:r>
              <a:rPr lang="en-GB" dirty="0" smtClean="0"/>
              <a:t>Moral Use of ICT – Snooping</a:t>
            </a:r>
            <a:endParaRPr lang="en-GB" dirty="0"/>
          </a:p>
        </p:txBody>
      </p:sp>
      <p:sp>
        <p:nvSpPr>
          <p:cNvPr id="4" name="Rectangle 3"/>
          <p:cNvSpPr/>
          <p:nvPr/>
        </p:nvSpPr>
        <p:spPr>
          <a:xfrm>
            <a:off x="251520" y="1052736"/>
            <a:ext cx="6408712" cy="5824671"/>
          </a:xfrm>
          <a:prstGeom prst="rect">
            <a:avLst/>
          </a:prstGeom>
        </p:spPr>
        <p:txBody>
          <a:bodyPr wrap="square">
            <a:spAutoFit/>
          </a:bodyPr>
          <a:lstStyle/>
          <a:p>
            <a:pPr marL="346075" indent="-346075">
              <a:spcAft>
                <a:spcPts val="300"/>
              </a:spcAft>
              <a:buClr>
                <a:srgbClr val="00B050"/>
              </a:buClr>
              <a:buFont typeface="Wingdings 3" panose="05040102010807070707" pitchFamily="18" charset="2"/>
              <a:buChar char=""/>
            </a:pPr>
            <a:r>
              <a:rPr lang="en-US" sz="1750" dirty="0"/>
              <a:t>A survey by Cyber-Ark suggests the global slump is prompting IT staff to snoop on their colleagues. 35% of those questioned had viewed confidential information without permission, including salary information &amp; redundancy lists. 74% of those questioned said they could get round the controls securing this data. Many admitted they would steal information from businesses if they were </a:t>
            </a:r>
            <a:r>
              <a:rPr lang="en-US" sz="1750" dirty="0" smtClean="0"/>
              <a:t>fired.</a:t>
            </a:r>
          </a:p>
          <a:p>
            <a:pPr marL="346075" indent="-346075">
              <a:spcAft>
                <a:spcPts val="300"/>
              </a:spcAft>
              <a:buClr>
                <a:srgbClr val="00B050"/>
              </a:buClr>
              <a:buFont typeface="Wingdings 3" panose="05040102010807070707" pitchFamily="18" charset="2"/>
              <a:buChar char=""/>
            </a:pPr>
            <a:r>
              <a:rPr lang="en-US" sz="1750" dirty="0" smtClean="0"/>
              <a:t>The </a:t>
            </a:r>
            <a:r>
              <a:rPr lang="en-US" sz="1750" dirty="0"/>
              <a:t>most popular targets for those planning to steal information were copies of customer account databases, passwords for an email admin account and merger plans. The responses suggest the security measures in place to prevent abuse were insufficient. Cyber-Ark CEO Udi Mokady said</a:t>
            </a:r>
            <a:r>
              <a:rPr lang="en-US" sz="1750" dirty="0" smtClean="0"/>
              <a:t>: “</a:t>
            </a:r>
            <a:r>
              <a:rPr lang="en-US" sz="1750" dirty="0"/>
              <a:t>Businesses must wake up and realize that trust is not a security policy</a:t>
            </a:r>
            <a:r>
              <a:rPr lang="en-US" sz="1750" dirty="0" smtClean="0"/>
              <a:t>.”</a:t>
            </a:r>
          </a:p>
          <a:p>
            <a:pPr>
              <a:spcAft>
                <a:spcPts val="300"/>
              </a:spcAft>
              <a:buClr>
                <a:srgbClr val="00B050"/>
              </a:buClr>
            </a:pPr>
            <a:r>
              <a:rPr lang="en-US" sz="1750" b="1" dirty="0" smtClean="0">
                <a:solidFill>
                  <a:srgbClr val="FF0000"/>
                </a:solidFill>
              </a:rPr>
              <a:t>Task 6</a:t>
            </a:r>
          </a:p>
          <a:p>
            <a:pPr marL="346075" indent="-346075">
              <a:spcAft>
                <a:spcPts val="300"/>
              </a:spcAft>
              <a:buClr>
                <a:srgbClr val="00B050"/>
              </a:buClr>
              <a:buFont typeface="Wingdings 3" panose="05040102010807070707" pitchFamily="18" charset="2"/>
              <a:buChar char=""/>
            </a:pPr>
            <a:r>
              <a:rPr lang="en-US" sz="1750" dirty="0" smtClean="0">
                <a:solidFill>
                  <a:srgbClr val="FF0000"/>
                </a:solidFill>
              </a:rPr>
              <a:t>Why </a:t>
            </a:r>
            <a:r>
              <a:rPr lang="en-US" sz="1750" dirty="0">
                <a:solidFill>
                  <a:srgbClr val="FF0000"/>
                </a:solidFill>
              </a:rPr>
              <a:t>do you think information is becoming a target for employees? </a:t>
            </a:r>
            <a:endParaRPr lang="en-US" sz="1750" dirty="0" smtClean="0">
              <a:solidFill>
                <a:srgbClr val="FF0000"/>
              </a:solidFill>
            </a:endParaRPr>
          </a:p>
          <a:p>
            <a:pPr marL="346075" indent="-346075">
              <a:spcAft>
                <a:spcPts val="300"/>
              </a:spcAft>
              <a:buClr>
                <a:srgbClr val="00B050"/>
              </a:buClr>
              <a:buFont typeface="Wingdings 3" panose="05040102010807070707" pitchFamily="18" charset="2"/>
              <a:buChar char=""/>
            </a:pPr>
            <a:r>
              <a:rPr lang="en-US" sz="1750" dirty="0" smtClean="0">
                <a:solidFill>
                  <a:srgbClr val="FF0000"/>
                </a:solidFill>
              </a:rPr>
              <a:t>Is </a:t>
            </a:r>
            <a:r>
              <a:rPr lang="en-US" sz="1750" dirty="0">
                <a:solidFill>
                  <a:srgbClr val="FF0000"/>
                </a:solidFill>
              </a:rPr>
              <a:t>this as serious as stealing hardware? </a:t>
            </a:r>
            <a:endParaRPr lang="en-US" sz="1750" dirty="0" smtClean="0">
              <a:solidFill>
                <a:srgbClr val="FF0000"/>
              </a:solidFill>
            </a:endParaRPr>
          </a:p>
          <a:p>
            <a:pPr marL="346075" indent="-346075">
              <a:spcAft>
                <a:spcPts val="300"/>
              </a:spcAft>
              <a:buClr>
                <a:srgbClr val="00B050"/>
              </a:buClr>
              <a:buFont typeface="Wingdings 3" panose="05040102010807070707" pitchFamily="18" charset="2"/>
              <a:buChar char=""/>
            </a:pPr>
            <a:r>
              <a:rPr lang="en-US" sz="1750" dirty="0" smtClean="0">
                <a:solidFill>
                  <a:srgbClr val="FF0000"/>
                </a:solidFill>
              </a:rPr>
              <a:t>What </a:t>
            </a:r>
            <a:r>
              <a:rPr lang="en-US" sz="1750" dirty="0">
                <a:solidFill>
                  <a:srgbClr val="FF0000"/>
                </a:solidFill>
              </a:rPr>
              <a:t>can be done to prevent employees from snooping?</a:t>
            </a:r>
            <a:endParaRPr lang="en-GB" sz="1750" dirty="0">
              <a:solidFill>
                <a:srgbClr val="FF0000"/>
              </a:solidFill>
            </a:endParaRPr>
          </a:p>
        </p:txBody>
      </p:sp>
      <p:pic>
        <p:nvPicPr>
          <p:cNvPr id="2" name="Picture 1">
            <a:hlinkClick r:id="rId3"/>
          </p:cNvPr>
          <p:cNvPicPr>
            <a:picLocks noChangeAspect="1"/>
          </p:cNvPicPr>
          <p:nvPr/>
        </p:nvPicPr>
        <p:blipFill rotWithShape="1">
          <a:blip r:embed="rId4"/>
          <a:srcRect l="16049" t="26579" r="19200" b="22235"/>
          <a:stretch/>
        </p:blipFill>
        <p:spPr>
          <a:xfrm>
            <a:off x="6588224" y="1052736"/>
            <a:ext cx="2268252" cy="1008112"/>
          </a:xfrm>
          <a:prstGeom prst="rect">
            <a:avLst/>
          </a:prstGeom>
        </p:spPr>
      </p:pic>
      <p:pic>
        <p:nvPicPr>
          <p:cNvPr id="3" name="Picture 2">
            <a:hlinkClick r:id="rId5"/>
          </p:cNvPr>
          <p:cNvPicPr>
            <a:picLocks noChangeAspect="1"/>
          </p:cNvPicPr>
          <p:nvPr/>
        </p:nvPicPr>
        <p:blipFill rotWithShape="1">
          <a:blip r:embed="rId6"/>
          <a:srcRect l="12367" t="11608" r="13473" b="4721"/>
          <a:stretch/>
        </p:blipFill>
        <p:spPr>
          <a:xfrm>
            <a:off x="6589379" y="2232955"/>
            <a:ext cx="2270370" cy="1440160"/>
          </a:xfrm>
          <a:prstGeom prst="rect">
            <a:avLst/>
          </a:prstGeom>
        </p:spPr>
      </p:pic>
      <p:pic>
        <p:nvPicPr>
          <p:cNvPr id="2050" name="Picture 2" descr="See original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1954" y="3845222"/>
            <a:ext cx="2284521" cy="188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25223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 name="ISPRING_PRESENTATION_TITLE" val="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3.xml><?xml version="1.0" encoding="utf-8"?>
<ds:datastoreItem xmlns:ds="http://schemas.openxmlformats.org/officeDocument/2006/customXml" ds:itemID="{76DD945F-B7B0-4691-A0D0-E2EAD6DA23B3}">
  <ds:schemaRefs>
    <ds:schemaRef ds:uri="http://schemas.microsoft.com/office/2006/documentManagement/types"/>
    <ds:schemaRef ds:uri="http://purl.org/dc/elements/1.1/"/>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Enderoth</Template>
  <TotalTime>35162</TotalTime>
  <Words>17491</Words>
  <Application>Microsoft Office PowerPoint</Application>
  <PresentationFormat>On-screen Show (4:3)</PresentationFormat>
  <Paragraphs>1006</Paragraphs>
  <Slides>78</Slides>
  <Notes>78</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78</vt:i4>
      </vt:variant>
    </vt:vector>
  </HeadingPairs>
  <TitlesOfParts>
    <vt:vector size="89" baseType="lpstr">
      <vt:lpstr>Arial</vt:lpstr>
      <vt:lpstr>Arial</vt:lpstr>
      <vt:lpstr>Calibri</vt:lpstr>
      <vt:lpstr>Lucida Sans Unicode</vt:lpstr>
      <vt:lpstr>Times New Roman</vt:lpstr>
      <vt:lpstr>Tms Rmn</vt:lpstr>
      <vt:lpstr>Verdana</vt:lpstr>
      <vt:lpstr>Wingdings</vt:lpstr>
      <vt:lpstr>Wingdings 2</vt:lpstr>
      <vt:lpstr>Wingdings 3</vt:lpstr>
      <vt:lpstr>Enderoth</vt:lpstr>
      <vt:lpstr>PowerPoint Presentation</vt:lpstr>
      <vt:lpstr>RELATED ACTIVITIES</vt:lpstr>
      <vt:lpstr>RELATED ACTIVITIES</vt:lpstr>
      <vt:lpstr>Assignment Scenario</vt:lpstr>
      <vt:lpstr>5.1 – Ethical Issues</vt:lpstr>
      <vt:lpstr>PowerPoint Presentation</vt:lpstr>
      <vt:lpstr>PowerPoint Presentation</vt:lpstr>
      <vt:lpstr>PowerPoint Presentation</vt:lpstr>
      <vt:lpstr>PowerPoint Presentation</vt:lpstr>
      <vt:lpstr>5.1 – Moral Appreciation of ICT – Addiction</vt:lpstr>
      <vt:lpstr>5.1 – Moral Appreciation of ICT – Addiction</vt:lpstr>
      <vt:lpstr>5.1 – Ethical Appreciation of ICT – Health</vt:lpstr>
      <vt:lpstr>5.1 – Ethical Appreciation of ICT – Health</vt:lpstr>
      <vt:lpstr>5.1 – Ethical Appreciation of ICT – Web Medicine</vt:lpstr>
      <vt:lpstr>5.1 – Cultural Appreciation of ICT – Global World</vt:lpstr>
      <vt:lpstr>5.2 – Operational Issues</vt:lpstr>
      <vt:lpstr>5.2 – Operational Issues - Security</vt:lpstr>
      <vt:lpstr>5.2 – Operational Issues - Security</vt:lpstr>
      <vt:lpstr>5.2 – Operational Issues – Security Planning</vt:lpstr>
      <vt:lpstr>5.2 – Operational Issues – Disaster Planning</vt:lpstr>
      <vt:lpstr>5.2 – Operational Issues – Disaster Planning</vt:lpstr>
      <vt:lpstr>5.2 – Operational Issues – Organisational Issues</vt:lpstr>
      <vt:lpstr>5.2 – Operational Issues – Organisational Issues</vt:lpstr>
      <vt:lpstr>5.2 – Operational Issues - Policies and Procedures - Policies</vt:lpstr>
      <vt:lpstr>5.2 – Operational Issues – Password Procedures</vt:lpstr>
      <vt:lpstr>5.2 – Operational Issues -  Policies and Procedures – Cyber Bullying</vt:lpstr>
      <vt:lpstr>5.2 – Operational Issues -  Procedures – Email Procedures</vt:lpstr>
      <vt:lpstr>5.2 – Operational Issues -  Policies and Procedures – Access Privileges</vt:lpstr>
      <vt:lpstr>5.2 – Operational Issues -  Policies and Procedures – Backup and Disaster Recovery</vt:lpstr>
      <vt:lpstr>5.2 – Operational Issues -  Policies – Network Security and Policies</vt:lpstr>
      <vt:lpstr>5.2 – Operational Issues -  Policies and Procedures – Physical Controls</vt:lpstr>
      <vt:lpstr>5.2 – Operational Issues -  Policies and Procedures – Asset Management</vt:lpstr>
      <vt:lpstr>5.2 – Operational Issues -  Policies and Procedures – User Responsibility</vt:lpstr>
      <vt:lpstr>5.2 – Operational Issues -  Policies and Procedures – Issue Reporting</vt:lpstr>
      <vt:lpstr>5.2 – Operational Issues – Change Management</vt:lpstr>
      <vt:lpstr>5.2 – Operational Issues – Change Management</vt:lpstr>
      <vt:lpstr>5.2 – Operational Issues – Scale of Change</vt:lpstr>
      <vt:lpstr>5.2 – Operational Issues – H&amp;S</vt:lpstr>
      <vt:lpstr>5.2 – Operational Issues – H&amp;S</vt:lpstr>
      <vt:lpstr>5.2 – Operational Issues – H&amp;S</vt:lpstr>
      <vt:lpstr>5.2 – Operational Issues – H&amp;S</vt:lpstr>
      <vt:lpstr>5.3 - Threats</vt:lpstr>
      <vt:lpstr>5.3 – Threats – Internet Use</vt:lpstr>
      <vt:lpstr>5.3 – Threats – Online Security</vt:lpstr>
      <vt:lpstr>5.3 – Threats – Security of Data</vt:lpstr>
      <vt:lpstr>5.3 – Threats – Data Security - Hacking</vt:lpstr>
      <vt:lpstr>5.3 – Threats – Data Security - Phishing</vt:lpstr>
      <vt:lpstr>5.3 – Threats – Data Security - Phishing</vt:lpstr>
      <vt:lpstr>5.3 – Threats – Data Security - Smishing</vt:lpstr>
      <vt:lpstr>5.3 – Threats – Data Security - Pharming</vt:lpstr>
      <vt:lpstr>5.3 – Threats – Data Security – Spyware and Keylogging</vt:lpstr>
      <vt:lpstr>5.3 – Threats – Data Security - Viruses</vt:lpstr>
      <vt:lpstr>5.3 – Threats – Data Security - Spam</vt:lpstr>
      <vt:lpstr>5.4 - Digital Security – Spam Filter</vt:lpstr>
      <vt:lpstr>5.4 - Digital Security – Forum Moderation</vt:lpstr>
      <vt:lpstr>5.4 - Digital Security – Cookies</vt:lpstr>
      <vt:lpstr>5.4 - Digital Security – Firewalls</vt:lpstr>
      <vt:lpstr>5.4 - Digital Security – Firewalls</vt:lpstr>
      <vt:lpstr>5.4 - Digital Security – Security Protocols</vt:lpstr>
      <vt:lpstr>5.4 - Digital Security – Security Protocols</vt:lpstr>
      <vt:lpstr>5.4 - Digital Security – Encryption</vt:lpstr>
      <vt:lpstr>5.4 - Digital Security – Encryption</vt:lpstr>
      <vt:lpstr>5.4 - Digital Security – Authentication</vt:lpstr>
      <vt:lpstr>5.4 - Digital Security – Passwords</vt:lpstr>
      <vt:lpstr>5.4 - Digital Security – Biometrics</vt:lpstr>
      <vt:lpstr>5.4 - Digital Security – Biometrics</vt:lpstr>
      <vt:lpstr>5.4 - Digital Security – Biometrics</vt:lpstr>
      <vt:lpstr>5.4 - Digital Security – Online Fraud</vt:lpstr>
      <vt:lpstr>5.4 - Digital Security – Online Fraud</vt:lpstr>
      <vt:lpstr>5.4 - Digital Security – Cloud Security</vt:lpstr>
      <vt:lpstr>5.4 - Digital Security – Cloud Security</vt:lpstr>
      <vt:lpstr>5.4 - Digital Security – Cloud Security</vt:lpstr>
      <vt:lpstr>5.5 - Safe disposal of data and computer equipment</vt:lpstr>
      <vt:lpstr>5.5 - Safe disposal of data and computer equipment</vt:lpstr>
      <vt:lpstr>5.5 - Safe disposal of data and computer equipment</vt:lpstr>
      <vt:lpstr>Exam Examples – Paper 1</vt:lpstr>
      <vt:lpstr>Exam Examples – Paper 1</vt:lpstr>
      <vt:lpstr>Exam Examples – Paper 1</vt:lpstr>
    </vt:vector>
  </TitlesOfParts>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dc:title>
  <dc:subject>eBusiness</dc:subject>
  <dc:creator>Enderoth</dc:creator>
  <cp:lastModifiedBy>Stephen Rafferty</cp:lastModifiedBy>
  <cp:revision>1394</cp:revision>
  <cp:lastPrinted>2014-01-22T18:25:48Z</cp:lastPrinted>
  <dcterms:created xsi:type="dcterms:W3CDTF">2008-03-12T11:01:44Z</dcterms:created>
  <dcterms:modified xsi:type="dcterms:W3CDTF">2018-08-05T17:25:12Z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